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77" r:id="rId4"/>
    <p:sldId id="261" r:id="rId5"/>
    <p:sldId id="278" r:id="rId6"/>
    <p:sldId id="279" r:id="rId7"/>
    <p:sldId id="259" r:id="rId8"/>
    <p:sldId id="274" r:id="rId9"/>
    <p:sldId id="281" r:id="rId10"/>
    <p:sldId id="282" r:id="rId11"/>
    <p:sldId id="273" r:id="rId12"/>
    <p:sldId id="285" r:id="rId13"/>
    <p:sldId id="265" r:id="rId14"/>
    <p:sldId id="266" r:id="rId15"/>
    <p:sldId id="262" r:id="rId16"/>
    <p:sldId id="267" r:id="rId17"/>
    <p:sldId id="275" r:id="rId18"/>
    <p:sldId id="280" r:id="rId19"/>
    <p:sldId id="269" r:id="rId20"/>
    <p:sldId id="270" r:id="rId21"/>
    <p:sldId id="271" r:id="rId22"/>
    <p:sldId id="284" r:id="rId23"/>
    <p:sldId id="272"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54"/>
    <a:srgbClr val="263967"/>
    <a:srgbClr val="6C5F94"/>
    <a:srgbClr val="3CB7A8"/>
    <a:srgbClr val="F7A600"/>
    <a:srgbClr val="E6095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5314" autoAdjust="0"/>
  </p:normalViewPr>
  <p:slideViewPr>
    <p:cSldViewPr snapToGrid="0">
      <p:cViewPr varScale="1">
        <p:scale>
          <a:sx n="45" d="100"/>
          <a:sy n="45" d="100"/>
        </p:scale>
        <p:origin x="1496" y="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1536E-459A-4A56-B82D-436573F9D31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A16749C-30E0-4B48-A6D0-A694D6936074}">
      <dgm:prSet phldrT="[Text]" custT="1"/>
      <dgm:spPr>
        <a:noFill/>
        <a:ln w="38100">
          <a:solidFill>
            <a:srgbClr val="142B54"/>
          </a:solidFill>
        </a:ln>
      </dgm:spPr>
      <dgm:t>
        <a:bodyPr/>
        <a:lstStyle/>
        <a:p>
          <a:r>
            <a:rPr lang="en-US" sz="1600" b="1" dirty="0">
              <a:solidFill>
                <a:srgbClr val="263967"/>
              </a:solidFill>
              <a:latin typeface="Glober SemiBold" pitchFamily="50" charset="0"/>
            </a:rPr>
            <a:t>Practical examples of what virtual working means</a:t>
          </a:r>
        </a:p>
      </dgm:t>
    </dgm:pt>
    <dgm:pt modelId="{FA5787EF-E4BA-4BFE-A34F-4887C88198CF}" type="parTrans" cxnId="{4BE00BAD-8B72-4A6F-B353-6321447A3076}">
      <dgm:prSet/>
      <dgm:spPr/>
      <dgm:t>
        <a:bodyPr/>
        <a:lstStyle/>
        <a:p>
          <a:endParaRPr lang="en-US"/>
        </a:p>
      </dgm:t>
    </dgm:pt>
    <dgm:pt modelId="{872734A3-4A57-434C-B13F-36FD8BD967F0}" type="sibTrans" cxnId="{4BE00BAD-8B72-4A6F-B353-6321447A3076}">
      <dgm:prSet/>
      <dgm:spPr/>
      <dgm:t>
        <a:bodyPr/>
        <a:lstStyle/>
        <a:p>
          <a:endParaRPr lang="en-US"/>
        </a:p>
      </dgm:t>
    </dgm:pt>
    <dgm:pt modelId="{B41E82FB-7F37-4C67-A4E8-A348B86DE36F}">
      <dgm:prSet phldrT="[Text]" custT="1"/>
      <dgm:spPr>
        <a:solidFill>
          <a:srgbClr val="142B54"/>
        </a:solidFill>
        <a:ln>
          <a:solidFill>
            <a:schemeClr val="bg1"/>
          </a:solidFill>
        </a:ln>
      </dgm:spPr>
      <dgm:t>
        <a:bodyPr/>
        <a:lstStyle/>
        <a:p>
          <a:r>
            <a:rPr lang="en-US" sz="1600" b="1" dirty="0">
              <a:solidFill>
                <a:schemeClr val="bg1"/>
              </a:solidFill>
              <a:latin typeface="Glober SemiBold" pitchFamily="50" charset="0"/>
            </a:rPr>
            <a:t>Regular team meetings are done virtually rather than in person</a:t>
          </a:r>
        </a:p>
      </dgm:t>
    </dgm:pt>
    <dgm:pt modelId="{F894F944-5B43-4D49-B868-65A699DCE871}" type="parTrans" cxnId="{C3380144-885F-4D9B-A20D-7B6D54A39067}">
      <dgm:prSet custT="1"/>
      <dgm:spPr>
        <a:ln w="38100">
          <a:solidFill>
            <a:srgbClr val="142B54"/>
          </a:solidFill>
        </a:ln>
      </dgm:spPr>
      <dgm:t>
        <a:bodyPr/>
        <a:lstStyle/>
        <a:p>
          <a:endParaRPr lang="en-US" sz="1100" dirty="0">
            <a:latin typeface="Trebuchet MS" panose="020B0603020202020204" pitchFamily="34" charset="0"/>
          </a:endParaRPr>
        </a:p>
      </dgm:t>
    </dgm:pt>
    <dgm:pt modelId="{29032FD9-404F-4815-AD72-B6EC3CA7D729}" type="sibTrans" cxnId="{C3380144-885F-4D9B-A20D-7B6D54A39067}">
      <dgm:prSet/>
      <dgm:spPr/>
      <dgm:t>
        <a:bodyPr/>
        <a:lstStyle/>
        <a:p>
          <a:endParaRPr lang="en-US"/>
        </a:p>
      </dgm:t>
    </dgm:pt>
    <dgm:pt modelId="{77D769ED-7B4D-48A0-9357-ECC057BD253E}">
      <dgm:prSet phldrT="[Text]" custT="1"/>
      <dgm:spPr>
        <a:solidFill>
          <a:srgbClr val="142B54"/>
        </a:solidFill>
        <a:ln>
          <a:noFill/>
        </a:ln>
      </dgm:spPr>
      <dgm:t>
        <a:bodyPr/>
        <a:lstStyle/>
        <a:p>
          <a:r>
            <a:rPr lang="en-US" sz="1600" b="1" dirty="0">
              <a:solidFill>
                <a:schemeClr val="bg1"/>
              </a:solidFill>
              <a:latin typeface="Glober SemiBold" pitchFamily="50" charset="0"/>
            </a:rPr>
            <a:t>Training courses and networking events </a:t>
          </a:r>
          <a:r>
            <a:rPr lang="en-US" sz="1600" b="1" dirty="0" smtClean="0">
              <a:solidFill>
                <a:schemeClr val="bg1"/>
              </a:solidFill>
              <a:latin typeface="Glober SemiBold" pitchFamily="50" charset="0"/>
            </a:rPr>
            <a:t>are </a:t>
          </a:r>
          <a:r>
            <a:rPr lang="en-US" sz="1600" b="1" dirty="0">
              <a:solidFill>
                <a:schemeClr val="bg1"/>
              </a:solidFill>
              <a:latin typeface="Glober SemiBold" pitchFamily="50" charset="0"/>
            </a:rPr>
            <a:t>delivered virtually rather than in venues or conference centres</a:t>
          </a:r>
        </a:p>
      </dgm:t>
    </dgm:pt>
    <dgm:pt modelId="{252D803B-365A-4A4F-9EDD-CFE4CE858554}" type="parTrans" cxnId="{6225EAE7-EB6F-40A7-9866-3DE67D88C9D6}">
      <dgm:prSet custT="1"/>
      <dgm:spPr>
        <a:ln w="38100">
          <a:solidFill>
            <a:srgbClr val="142B54"/>
          </a:solidFill>
        </a:ln>
      </dgm:spPr>
      <dgm:t>
        <a:bodyPr/>
        <a:lstStyle/>
        <a:p>
          <a:endParaRPr lang="en-US" sz="1100">
            <a:latin typeface="Trebuchet MS" panose="020B0603020202020204" pitchFamily="34" charset="0"/>
          </a:endParaRPr>
        </a:p>
      </dgm:t>
    </dgm:pt>
    <dgm:pt modelId="{B41A6F60-D9F1-46ED-86E4-7ADBBC256BE1}" type="sibTrans" cxnId="{6225EAE7-EB6F-40A7-9866-3DE67D88C9D6}">
      <dgm:prSet/>
      <dgm:spPr/>
      <dgm:t>
        <a:bodyPr/>
        <a:lstStyle/>
        <a:p>
          <a:endParaRPr lang="en-US"/>
        </a:p>
      </dgm:t>
    </dgm:pt>
    <dgm:pt modelId="{84A185F0-9E2B-474C-9E50-73E7F2C04855}">
      <dgm:prSet phldrT="[Text]" custT="1"/>
      <dgm:spPr>
        <a:solidFill>
          <a:srgbClr val="142B54"/>
        </a:solidFill>
        <a:ln>
          <a:noFill/>
        </a:ln>
      </dgm:spPr>
      <dgm:t>
        <a:bodyPr/>
        <a:lstStyle/>
        <a:p>
          <a:r>
            <a:rPr lang="en-US" sz="1600" b="1" dirty="0">
              <a:solidFill>
                <a:schemeClr val="bg1"/>
              </a:solidFill>
              <a:latin typeface="Glober SemiBold" pitchFamily="50" charset="0"/>
            </a:rPr>
            <a:t>Opportunities to get to know colleagues have changed</a:t>
          </a:r>
        </a:p>
      </dgm:t>
    </dgm:pt>
    <dgm:pt modelId="{A3351F05-D56D-4DFF-A441-BB570D3E1F54}" type="parTrans" cxnId="{6F37BBA0-6488-445F-B02D-65BDFE24A8A5}">
      <dgm:prSet custT="1"/>
      <dgm:spPr>
        <a:ln w="38100">
          <a:solidFill>
            <a:srgbClr val="263967"/>
          </a:solidFill>
        </a:ln>
      </dgm:spPr>
      <dgm:t>
        <a:bodyPr/>
        <a:lstStyle/>
        <a:p>
          <a:endParaRPr lang="en-US" sz="1100">
            <a:latin typeface="Trebuchet MS" panose="020B0603020202020204" pitchFamily="34" charset="0"/>
          </a:endParaRPr>
        </a:p>
      </dgm:t>
    </dgm:pt>
    <dgm:pt modelId="{AA2A06EC-CB13-4B0F-945B-59921B8F7184}" type="sibTrans" cxnId="{6F37BBA0-6488-445F-B02D-65BDFE24A8A5}">
      <dgm:prSet/>
      <dgm:spPr/>
      <dgm:t>
        <a:bodyPr/>
        <a:lstStyle/>
        <a:p>
          <a:endParaRPr lang="en-US"/>
        </a:p>
      </dgm:t>
    </dgm:pt>
    <dgm:pt modelId="{C345A005-1A46-49BF-9240-A558B58EA945}">
      <dgm:prSet phldrT="[Text]" custT="1"/>
      <dgm:spPr>
        <a:solidFill>
          <a:srgbClr val="142B54"/>
        </a:solidFill>
        <a:ln>
          <a:noFill/>
        </a:ln>
      </dgm:spPr>
      <dgm:t>
        <a:bodyPr/>
        <a:lstStyle/>
        <a:p>
          <a:r>
            <a:rPr lang="en-US" sz="1600" b="1" dirty="0">
              <a:solidFill>
                <a:schemeClr val="bg1"/>
              </a:solidFill>
              <a:latin typeface="Glober SemiBold" pitchFamily="50" charset="0"/>
            </a:rPr>
            <a:t>Relationships with clients must be built virtually rather than in person</a:t>
          </a:r>
        </a:p>
      </dgm:t>
    </dgm:pt>
    <dgm:pt modelId="{AACA1CB2-8F81-474B-92D7-3B5AC3152299}" type="parTrans" cxnId="{DAAC15A2-7198-476E-8471-26331B5EDB7B}">
      <dgm:prSet custT="1"/>
      <dgm:spPr>
        <a:ln w="38100">
          <a:solidFill>
            <a:srgbClr val="142B54"/>
          </a:solidFill>
        </a:ln>
      </dgm:spPr>
      <dgm:t>
        <a:bodyPr/>
        <a:lstStyle/>
        <a:p>
          <a:endParaRPr lang="en-US" sz="1100">
            <a:latin typeface="Trebuchet MS" panose="020B0603020202020204" pitchFamily="34" charset="0"/>
          </a:endParaRPr>
        </a:p>
      </dgm:t>
    </dgm:pt>
    <dgm:pt modelId="{29044913-1062-47C6-99D9-1DBEE1E4634C}" type="sibTrans" cxnId="{DAAC15A2-7198-476E-8471-26331B5EDB7B}">
      <dgm:prSet/>
      <dgm:spPr/>
      <dgm:t>
        <a:bodyPr/>
        <a:lstStyle/>
        <a:p>
          <a:endParaRPr lang="en-US"/>
        </a:p>
      </dgm:t>
    </dgm:pt>
    <dgm:pt modelId="{2DDB11AB-9072-402F-918A-323642C8558C}">
      <dgm:prSet phldrT="[Text]" custT="1"/>
      <dgm:spPr>
        <a:solidFill>
          <a:srgbClr val="142B54"/>
        </a:solidFill>
        <a:ln>
          <a:noFill/>
        </a:ln>
      </dgm:spPr>
      <dgm:t>
        <a:bodyPr/>
        <a:lstStyle/>
        <a:p>
          <a:r>
            <a:rPr lang="en-US" sz="1600" b="1" dirty="0">
              <a:solidFill>
                <a:schemeClr val="bg1"/>
              </a:solidFill>
              <a:latin typeface="Glober SemiBold" pitchFamily="50" charset="0"/>
            </a:rPr>
            <a:t>Employees don’t have access to the same equipment and space as they would in an office </a:t>
          </a:r>
        </a:p>
      </dgm:t>
    </dgm:pt>
    <dgm:pt modelId="{BF8AD7B8-321D-4655-AE0B-F74FBD793AAE}" type="parTrans" cxnId="{BC35465A-5FDC-47F1-9937-D45878A54DFE}">
      <dgm:prSet custT="1"/>
      <dgm:spPr>
        <a:ln w="38100">
          <a:solidFill>
            <a:srgbClr val="142B54"/>
          </a:solidFill>
        </a:ln>
      </dgm:spPr>
      <dgm:t>
        <a:bodyPr/>
        <a:lstStyle/>
        <a:p>
          <a:endParaRPr lang="en-US" sz="1100">
            <a:latin typeface="Trebuchet MS" panose="020B0603020202020204" pitchFamily="34" charset="0"/>
          </a:endParaRPr>
        </a:p>
      </dgm:t>
    </dgm:pt>
    <dgm:pt modelId="{343CC21B-05BB-4D87-9AC0-AF71648130CF}" type="sibTrans" cxnId="{BC35465A-5FDC-47F1-9937-D45878A54DFE}">
      <dgm:prSet/>
      <dgm:spPr/>
      <dgm:t>
        <a:bodyPr/>
        <a:lstStyle/>
        <a:p>
          <a:endParaRPr lang="en-US"/>
        </a:p>
      </dgm:t>
    </dgm:pt>
    <dgm:pt modelId="{44E9A4F3-3F3C-4A96-9C64-C19533083311}" type="pres">
      <dgm:prSet presAssocID="{2311536E-459A-4A56-B82D-436573F9D312}" presName="cycle" presStyleCnt="0">
        <dgm:presLayoutVars>
          <dgm:chMax val="1"/>
          <dgm:dir/>
          <dgm:animLvl val="ctr"/>
          <dgm:resizeHandles val="exact"/>
        </dgm:presLayoutVars>
      </dgm:prSet>
      <dgm:spPr/>
      <dgm:t>
        <a:bodyPr/>
        <a:lstStyle/>
        <a:p>
          <a:endParaRPr lang="en-US"/>
        </a:p>
      </dgm:t>
    </dgm:pt>
    <dgm:pt modelId="{1D676BD0-7045-4F99-AA0A-AA1F7702926D}" type="pres">
      <dgm:prSet presAssocID="{AA16749C-30E0-4B48-A6D0-A694D6936074}" presName="centerShape" presStyleLbl="node0" presStyleIdx="0" presStyleCnt="1" custScaleX="121000" custScaleY="121257" custLinFactNeighborX="2393" custLinFactNeighborY="-42190"/>
      <dgm:spPr/>
      <dgm:t>
        <a:bodyPr/>
        <a:lstStyle/>
        <a:p>
          <a:endParaRPr lang="en-US"/>
        </a:p>
      </dgm:t>
    </dgm:pt>
    <dgm:pt modelId="{13F5021A-9575-49CC-9A06-1EBB3770DDB1}" type="pres">
      <dgm:prSet presAssocID="{F894F944-5B43-4D49-B868-65A699DCE871}" presName="Name9" presStyleLbl="parChTrans1D2" presStyleIdx="0" presStyleCnt="5"/>
      <dgm:spPr/>
      <dgm:t>
        <a:bodyPr/>
        <a:lstStyle/>
        <a:p>
          <a:endParaRPr lang="en-US"/>
        </a:p>
      </dgm:t>
    </dgm:pt>
    <dgm:pt modelId="{C9EA54D5-861A-4191-A1B1-E96386D75A7D}" type="pres">
      <dgm:prSet presAssocID="{F894F944-5B43-4D49-B868-65A699DCE871}" presName="connTx" presStyleLbl="parChTrans1D2" presStyleIdx="0" presStyleCnt="5"/>
      <dgm:spPr/>
      <dgm:t>
        <a:bodyPr/>
        <a:lstStyle/>
        <a:p>
          <a:endParaRPr lang="en-US"/>
        </a:p>
      </dgm:t>
    </dgm:pt>
    <dgm:pt modelId="{77AE52C0-B3ED-45C0-8990-196E601C3311}" type="pres">
      <dgm:prSet presAssocID="{B41E82FB-7F37-4C67-A4E8-A348B86DE36F}" presName="node" presStyleLbl="node1" presStyleIdx="0" presStyleCnt="5" custScaleX="124822" custScaleY="123019" custRadScaleRad="209667" custRadScaleInc="183028">
        <dgm:presLayoutVars>
          <dgm:bulletEnabled val="1"/>
        </dgm:presLayoutVars>
      </dgm:prSet>
      <dgm:spPr/>
      <dgm:t>
        <a:bodyPr/>
        <a:lstStyle/>
        <a:p>
          <a:endParaRPr lang="en-US"/>
        </a:p>
      </dgm:t>
    </dgm:pt>
    <dgm:pt modelId="{0C7992FF-E422-4E8C-9E92-5AF6F5796973}" type="pres">
      <dgm:prSet presAssocID="{252D803B-365A-4A4F-9EDD-CFE4CE858554}" presName="Name9" presStyleLbl="parChTrans1D2" presStyleIdx="1" presStyleCnt="5"/>
      <dgm:spPr/>
      <dgm:t>
        <a:bodyPr/>
        <a:lstStyle/>
        <a:p>
          <a:endParaRPr lang="en-US"/>
        </a:p>
      </dgm:t>
    </dgm:pt>
    <dgm:pt modelId="{DFD6C99E-2080-4882-A16F-51A8BBB9BC27}" type="pres">
      <dgm:prSet presAssocID="{252D803B-365A-4A4F-9EDD-CFE4CE858554}" presName="connTx" presStyleLbl="parChTrans1D2" presStyleIdx="1" presStyleCnt="5"/>
      <dgm:spPr/>
      <dgm:t>
        <a:bodyPr/>
        <a:lstStyle/>
        <a:p>
          <a:endParaRPr lang="en-US"/>
        </a:p>
      </dgm:t>
    </dgm:pt>
    <dgm:pt modelId="{0D66DD29-F5E1-43AF-BF97-EF99606BA7B1}" type="pres">
      <dgm:prSet presAssocID="{77D769ED-7B4D-48A0-9357-ECC057BD253E}" presName="node" presStyleLbl="node1" presStyleIdx="1" presStyleCnt="5" custScaleX="128470" custScaleY="126110" custRadScaleRad="139444" custRadScaleInc="85009">
        <dgm:presLayoutVars>
          <dgm:bulletEnabled val="1"/>
        </dgm:presLayoutVars>
      </dgm:prSet>
      <dgm:spPr/>
      <dgm:t>
        <a:bodyPr/>
        <a:lstStyle/>
        <a:p>
          <a:endParaRPr lang="en-US"/>
        </a:p>
      </dgm:t>
    </dgm:pt>
    <dgm:pt modelId="{A787FDB2-BCB9-4BBB-A7F8-A14013B15193}" type="pres">
      <dgm:prSet presAssocID="{A3351F05-D56D-4DFF-A441-BB570D3E1F54}" presName="Name9" presStyleLbl="parChTrans1D2" presStyleIdx="2" presStyleCnt="5"/>
      <dgm:spPr/>
      <dgm:t>
        <a:bodyPr/>
        <a:lstStyle/>
        <a:p>
          <a:endParaRPr lang="en-US"/>
        </a:p>
      </dgm:t>
    </dgm:pt>
    <dgm:pt modelId="{95038888-01CC-45A4-AA5C-1D5F97141813}" type="pres">
      <dgm:prSet presAssocID="{A3351F05-D56D-4DFF-A441-BB570D3E1F54}" presName="connTx" presStyleLbl="parChTrans1D2" presStyleIdx="2" presStyleCnt="5"/>
      <dgm:spPr/>
      <dgm:t>
        <a:bodyPr/>
        <a:lstStyle/>
        <a:p>
          <a:endParaRPr lang="en-US"/>
        </a:p>
      </dgm:t>
    </dgm:pt>
    <dgm:pt modelId="{EDFD84CE-F949-417F-86F0-3056577A2CFB}" type="pres">
      <dgm:prSet presAssocID="{84A185F0-9E2B-474C-9E50-73E7F2C04855}" presName="node" presStyleLbl="node1" presStyleIdx="2" presStyleCnt="5" custScaleX="131674" custScaleY="123718" custRadScaleRad="60538" custRadScaleInc="86039">
        <dgm:presLayoutVars>
          <dgm:bulletEnabled val="1"/>
        </dgm:presLayoutVars>
      </dgm:prSet>
      <dgm:spPr/>
      <dgm:t>
        <a:bodyPr/>
        <a:lstStyle/>
        <a:p>
          <a:endParaRPr lang="en-US"/>
        </a:p>
      </dgm:t>
    </dgm:pt>
    <dgm:pt modelId="{44A0D411-3A08-4704-8B45-583BE8727510}" type="pres">
      <dgm:prSet presAssocID="{BF8AD7B8-321D-4655-AE0B-F74FBD793AAE}" presName="Name9" presStyleLbl="parChTrans1D2" presStyleIdx="3" presStyleCnt="5"/>
      <dgm:spPr/>
      <dgm:t>
        <a:bodyPr/>
        <a:lstStyle/>
        <a:p>
          <a:endParaRPr lang="en-US"/>
        </a:p>
      </dgm:t>
    </dgm:pt>
    <dgm:pt modelId="{C8602E68-745F-424C-8193-89867A6DCF51}" type="pres">
      <dgm:prSet presAssocID="{BF8AD7B8-321D-4655-AE0B-F74FBD793AAE}" presName="connTx" presStyleLbl="parChTrans1D2" presStyleIdx="3" presStyleCnt="5"/>
      <dgm:spPr/>
      <dgm:t>
        <a:bodyPr/>
        <a:lstStyle/>
        <a:p>
          <a:endParaRPr lang="en-US"/>
        </a:p>
      </dgm:t>
    </dgm:pt>
    <dgm:pt modelId="{F2BCDE0B-E91D-4A60-9BB6-436787EBFA40}" type="pres">
      <dgm:prSet presAssocID="{2DDB11AB-9072-402F-918A-323642C8558C}" presName="node" presStyleLbl="node1" presStyleIdx="3" presStyleCnt="5" custScaleX="129578" custScaleY="127907" custRadScaleRad="129586" custRadScaleInc="112252">
        <dgm:presLayoutVars>
          <dgm:bulletEnabled val="1"/>
        </dgm:presLayoutVars>
      </dgm:prSet>
      <dgm:spPr/>
      <dgm:t>
        <a:bodyPr/>
        <a:lstStyle/>
        <a:p>
          <a:endParaRPr lang="en-US"/>
        </a:p>
      </dgm:t>
    </dgm:pt>
    <dgm:pt modelId="{B39D52E1-6C38-4191-8F3C-293B700ED9A1}" type="pres">
      <dgm:prSet presAssocID="{AACA1CB2-8F81-474B-92D7-3B5AC3152299}" presName="Name9" presStyleLbl="parChTrans1D2" presStyleIdx="4" presStyleCnt="5"/>
      <dgm:spPr/>
      <dgm:t>
        <a:bodyPr/>
        <a:lstStyle/>
        <a:p>
          <a:endParaRPr lang="en-US"/>
        </a:p>
      </dgm:t>
    </dgm:pt>
    <dgm:pt modelId="{89D65520-5590-4CE2-8283-9343F6BA039D}" type="pres">
      <dgm:prSet presAssocID="{AACA1CB2-8F81-474B-92D7-3B5AC3152299}" presName="connTx" presStyleLbl="parChTrans1D2" presStyleIdx="4" presStyleCnt="5"/>
      <dgm:spPr/>
      <dgm:t>
        <a:bodyPr/>
        <a:lstStyle/>
        <a:p>
          <a:endParaRPr lang="en-US"/>
        </a:p>
      </dgm:t>
    </dgm:pt>
    <dgm:pt modelId="{EFBFCF14-119C-43AD-B8E5-EE4C420D9203}" type="pres">
      <dgm:prSet presAssocID="{C345A005-1A46-49BF-9240-A558B58EA945}" presName="node" presStyleLbl="node1" presStyleIdx="4" presStyleCnt="5" custScaleX="123736" custScaleY="124579" custRadScaleRad="200596" custRadScaleInc="20438">
        <dgm:presLayoutVars>
          <dgm:bulletEnabled val="1"/>
        </dgm:presLayoutVars>
      </dgm:prSet>
      <dgm:spPr/>
      <dgm:t>
        <a:bodyPr/>
        <a:lstStyle/>
        <a:p>
          <a:endParaRPr lang="en-US"/>
        </a:p>
      </dgm:t>
    </dgm:pt>
  </dgm:ptLst>
  <dgm:cxnLst>
    <dgm:cxn modelId="{68E8CC54-8B2A-4A54-B658-3EC95D4B720D}" type="presOf" srcId="{BF8AD7B8-321D-4655-AE0B-F74FBD793AAE}" destId="{C8602E68-745F-424C-8193-89867A6DCF51}" srcOrd="1" destOrd="0" presId="urn:microsoft.com/office/officeart/2005/8/layout/radial1"/>
    <dgm:cxn modelId="{519A03B3-EE6F-4CD3-B1FB-362909ADAC34}" type="presOf" srcId="{F894F944-5B43-4D49-B868-65A699DCE871}" destId="{C9EA54D5-861A-4191-A1B1-E96386D75A7D}" srcOrd="1" destOrd="0" presId="urn:microsoft.com/office/officeart/2005/8/layout/radial1"/>
    <dgm:cxn modelId="{1C9EFE65-A93F-46EE-A20B-02378C939D62}" type="presOf" srcId="{AACA1CB2-8F81-474B-92D7-3B5AC3152299}" destId="{89D65520-5590-4CE2-8283-9343F6BA039D}" srcOrd="1" destOrd="0" presId="urn:microsoft.com/office/officeart/2005/8/layout/radial1"/>
    <dgm:cxn modelId="{4BE00BAD-8B72-4A6F-B353-6321447A3076}" srcId="{2311536E-459A-4A56-B82D-436573F9D312}" destId="{AA16749C-30E0-4B48-A6D0-A694D6936074}" srcOrd="0" destOrd="0" parTransId="{FA5787EF-E4BA-4BFE-A34F-4887C88198CF}" sibTransId="{872734A3-4A57-434C-B13F-36FD8BD967F0}"/>
    <dgm:cxn modelId="{6225EAE7-EB6F-40A7-9866-3DE67D88C9D6}" srcId="{AA16749C-30E0-4B48-A6D0-A694D6936074}" destId="{77D769ED-7B4D-48A0-9357-ECC057BD253E}" srcOrd="1" destOrd="0" parTransId="{252D803B-365A-4A4F-9EDD-CFE4CE858554}" sibTransId="{B41A6F60-D9F1-46ED-86E4-7ADBBC256BE1}"/>
    <dgm:cxn modelId="{78609D5F-8A6A-432D-AF22-BF1D495064A8}" type="presOf" srcId="{2311536E-459A-4A56-B82D-436573F9D312}" destId="{44E9A4F3-3F3C-4A96-9C64-C19533083311}" srcOrd="0" destOrd="0" presId="urn:microsoft.com/office/officeart/2005/8/layout/radial1"/>
    <dgm:cxn modelId="{CC9B651E-92E0-4441-B565-125E68638E57}" type="presOf" srcId="{C345A005-1A46-49BF-9240-A558B58EA945}" destId="{EFBFCF14-119C-43AD-B8E5-EE4C420D9203}" srcOrd="0" destOrd="0" presId="urn:microsoft.com/office/officeart/2005/8/layout/radial1"/>
    <dgm:cxn modelId="{EEBF685F-E26C-4B5E-AF05-7B3ECA49F07C}" type="presOf" srcId="{84A185F0-9E2B-474C-9E50-73E7F2C04855}" destId="{EDFD84CE-F949-417F-86F0-3056577A2CFB}" srcOrd="0" destOrd="0" presId="urn:microsoft.com/office/officeart/2005/8/layout/radial1"/>
    <dgm:cxn modelId="{C3380144-885F-4D9B-A20D-7B6D54A39067}" srcId="{AA16749C-30E0-4B48-A6D0-A694D6936074}" destId="{B41E82FB-7F37-4C67-A4E8-A348B86DE36F}" srcOrd="0" destOrd="0" parTransId="{F894F944-5B43-4D49-B868-65A699DCE871}" sibTransId="{29032FD9-404F-4815-AD72-B6EC3CA7D729}"/>
    <dgm:cxn modelId="{6F37BBA0-6488-445F-B02D-65BDFE24A8A5}" srcId="{AA16749C-30E0-4B48-A6D0-A694D6936074}" destId="{84A185F0-9E2B-474C-9E50-73E7F2C04855}" srcOrd="2" destOrd="0" parTransId="{A3351F05-D56D-4DFF-A441-BB570D3E1F54}" sibTransId="{AA2A06EC-CB13-4B0F-945B-59921B8F7184}"/>
    <dgm:cxn modelId="{3215D0EF-6635-480E-8AC3-20A12946F11D}" type="presOf" srcId="{252D803B-365A-4A4F-9EDD-CFE4CE858554}" destId="{DFD6C99E-2080-4882-A16F-51A8BBB9BC27}" srcOrd="1" destOrd="0" presId="urn:microsoft.com/office/officeart/2005/8/layout/radial1"/>
    <dgm:cxn modelId="{D23C5F86-7EE1-4252-BBA2-69E9A4E6E0B6}" type="presOf" srcId="{A3351F05-D56D-4DFF-A441-BB570D3E1F54}" destId="{95038888-01CC-45A4-AA5C-1D5F97141813}" srcOrd="1" destOrd="0" presId="urn:microsoft.com/office/officeart/2005/8/layout/radial1"/>
    <dgm:cxn modelId="{B492DED7-DCDC-4C1E-A8B4-E8E49507F072}" type="presOf" srcId="{F894F944-5B43-4D49-B868-65A699DCE871}" destId="{13F5021A-9575-49CC-9A06-1EBB3770DDB1}" srcOrd="0" destOrd="0" presId="urn:microsoft.com/office/officeart/2005/8/layout/radial1"/>
    <dgm:cxn modelId="{78EDD2C5-D59E-4ABC-9EAF-D0C3DA0B9088}" type="presOf" srcId="{A3351F05-D56D-4DFF-A441-BB570D3E1F54}" destId="{A787FDB2-BCB9-4BBB-A7F8-A14013B15193}" srcOrd="0" destOrd="0" presId="urn:microsoft.com/office/officeart/2005/8/layout/radial1"/>
    <dgm:cxn modelId="{58A41990-CC1A-419D-8DBA-8B9D024D5275}" type="presOf" srcId="{AACA1CB2-8F81-474B-92D7-3B5AC3152299}" destId="{B39D52E1-6C38-4191-8F3C-293B700ED9A1}" srcOrd="0" destOrd="0" presId="urn:microsoft.com/office/officeart/2005/8/layout/radial1"/>
    <dgm:cxn modelId="{9E67DEAC-5D8A-49EA-8C30-8F7F9C17EF92}" type="presOf" srcId="{B41E82FB-7F37-4C67-A4E8-A348B86DE36F}" destId="{77AE52C0-B3ED-45C0-8990-196E601C3311}" srcOrd="0" destOrd="0" presId="urn:microsoft.com/office/officeart/2005/8/layout/radial1"/>
    <dgm:cxn modelId="{DAAC15A2-7198-476E-8471-26331B5EDB7B}" srcId="{AA16749C-30E0-4B48-A6D0-A694D6936074}" destId="{C345A005-1A46-49BF-9240-A558B58EA945}" srcOrd="4" destOrd="0" parTransId="{AACA1CB2-8F81-474B-92D7-3B5AC3152299}" sibTransId="{29044913-1062-47C6-99D9-1DBEE1E4634C}"/>
    <dgm:cxn modelId="{576418C8-6B06-47E0-B728-D92D23DF078F}" type="presOf" srcId="{252D803B-365A-4A4F-9EDD-CFE4CE858554}" destId="{0C7992FF-E422-4E8C-9E92-5AF6F5796973}" srcOrd="0" destOrd="0" presId="urn:microsoft.com/office/officeart/2005/8/layout/radial1"/>
    <dgm:cxn modelId="{BC35465A-5FDC-47F1-9937-D45878A54DFE}" srcId="{AA16749C-30E0-4B48-A6D0-A694D6936074}" destId="{2DDB11AB-9072-402F-918A-323642C8558C}" srcOrd="3" destOrd="0" parTransId="{BF8AD7B8-321D-4655-AE0B-F74FBD793AAE}" sibTransId="{343CC21B-05BB-4D87-9AC0-AF71648130CF}"/>
    <dgm:cxn modelId="{9C2131F2-5ACB-49F8-AA2C-98CF5174D871}" type="presOf" srcId="{BF8AD7B8-321D-4655-AE0B-F74FBD793AAE}" destId="{44A0D411-3A08-4704-8B45-583BE8727510}" srcOrd="0" destOrd="0" presId="urn:microsoft.com/office/officeart/2005/8/layout/radial1"/>
    <dgm:cxn modelId="{133ED2E0-6EEA-4630-A191-44650FBFF0B0}" type="presOf" srcId="{77D769ED-7B4D-48A0-9357-ECC057BD253E}" destId="{0D66DD29-F5E1-43AF-BF97-EF99606BA7B1}" srcOrd="0" destOrd="0" presId="urn:microsoft.com/office/officeart/2005/8/layout/radial1"/>
    <dgm:cxn modelId="{3594A48C-2453-41A7-8EAA-FD5721E16C0A}" type="presOf" srcId="{2DDB11AB-9072-402F-918A-323642C8558C}" destId="{F2BCDE0B-E91D-4A60-9BB6-436787EBFA40}" srcOrd="0" destOrd="0" presId="urn:microsoft.com/office/officeart/2005/8/layout/radial1"/>
    <dgm:cxn modelId="{DB24BF59-3371-4A78-89A1-CB7F4D24310B}" type="presOf" srcId="{AA16749C-30E0-4B48-A6D0-A694D6936074}" destId="{1D676BD0-7045-4F99-AA0A-AA1F7702926D}" srcOrd="0" destOrd="0" presId="urn:microsoft.com/office/officeart/2005/8/layout/radial1"/>
    <dgm:cxn modelId="{B7899E52-98C7-4B0E-AA12-1526ED4B6B52}" type="presParOf" srcId="{44E9A4F3-3F3C-4A96-9C64-C19533083311}" destId="{1D676BD0-7045-4F99-AA0A-AA1F7702926D}" srcOrd="0" destOrd="0" presId="urn:microsoft.com/office/officeart/2005/8/layout/radial1"/>
    <dgm:cxn modelId="{CEFECAB5-D381-4BFE-9A7E-A7BAA8FADA59}" type="presParOf" srcId="{44E9A4F3-3F3C-4A96-9C64-C19533083311}" destId="{13F5021A-9575-49CC-9A06-1EBB3770DDB1}" srcOrd="1" destOrd="0" presId="urn:microsoft.com/office/officeart/2005/8/layout/radial1"/>
    <dgm:cxn modelId="{FCA7E6FF-3246-47F4-AA0E-C02AFC55D8BB}" type="presParOf" srcId="{13F5021A-9575-49CC-9A06-1EBB3770DDB1}" destId="{C9EA54D5-861A-4191-A1B1-E96386D75A7D}" srcOrd="0" destOrd="0" presId="urn:microsoft.com/office/officeart/2005/8/layout/radial1"/>
    <dgm:cxn modelId="{4C16D60C-56D7-48AF-A345-6118B73E5B02}" type="presParOf" srcId="{44E9A4F3-3F3C-4A96-9C64-C19533083311}" destId="{77AE52C0-B3ED-45C0-8990-196E601C3311}" srcOrd="2" destOrd="0" presId="urn:microsoft.com/office/officeart/2005/8/layout/radial1"/>
    <dgm:cxn modelId="{74CA7E0E-B963-462D-81DA-DF209795E955}" type="presParOf" srcId="{44E9A4F3-3F3C-4A96-9C64-C19533083311}" destId="{0C7992FF-E422-4E8C-9E92-5AF6F5796973}" srcOrd="3" destOrd="0" presId="urn:microsoft.com/office/officeart/2005/8/layout/radial1"/>
    <dgm:cxn modelId="{60CAE8C1-94E2-4D04-A369-E000693969BB}" type="presParOf" srcId="{0C7992FF-E422-4E8C-9E92-5AF6F5796973}" destId="{DFD6C99E-2080-4882-A16F-51A8BBB9BC27}" srcOrd="0" destOrd="0" presId="urn:microsoft.com/office/officeart/2005/8/layout/radial1"/>
    <dgm:cxn modelId="{346D135A-0B7C-4066-9025-3050EC4E1942}" type="presParOf" srcId="{44E9A4F3-3F3C-4A96-9C64-C19533083311}" destId="{0D66DD29-F5E1-43AF-BF97-EF99606BA7B1}" srcOrd="4" destOrd="0" presId="urn:microsoft.com/office/officeart/2005/8/layout/radial1"/>
    <dgm:cxn modelId="{141CD95C-835C-4792-AAAE-F2A136CA748D}" type="presParOf" srcId="{44E9A4F3-3F3C-4A96-9C64-C19533083311}" destId="{A787FDB2-BCB9-4BBB-A7F8-A14013B15193}" srcOrd="5" destOrd="0" presId="urn:microsoft.com/office/officeart/2005/8/layout/radial1"/>
    <dgm:cxn modelId="{68AB011B-5553-4A21-A930-725D6D0903DC}" type="presParOf" srcId="{A787FDB2-BCB9-4BBB-A7F8-A14013B15193}" destId="{95038888-01CC-45A4-AA5C-1D5F97141813}" srcOrd="0" destOrd="0" presId="urn:microsoft.com/office/officeart/2005/8/layout/radial1"/>
    <dgm:cxn modelId="{C34B018E-C69F-40B4-ABF3-667D7EA63D40}" type="presParOf" srcId="{44E9A4F3-3F3C-4A96-9C64-C19533083311}" destId="{EDFD84CE-F949-417F-86F0-3056577A2CFB}" srcOrd="6" destOrd="0" presId="urn:microsoft.com/office/officeart/2005/8/layout/radial1"/>
    <dgm:cxn modelId="{19445A13-2C12-4EB7-8C2D-02E6BA8120F3}" type="presParOf" srcId="{44E9A4F3-3F3C-4A96-9C64-C19533083311}" destId="{44A0D411-3A08-4704-8B45-583BE8727510}" srcOrd="7" destOrd="0" presId="urn:microsoft.com/office/officeart/2005/8/layout/radial1"/>
    <dgm:cxn modelId="{4D22C67D-76DC-4EF1-AB7B-111C0EAE46FC}" type="presParOf" srcId="{44A0D411-3A08-4704-8B45-583BE8727510}" destId="{C8602E68-745F-424C-8193-89867A6DCF51}" srcOrd="0" destOrd="0" presId="urn:microsoft.com/office/officeart/2005/8/layout/radial1"/>
    <dgm:cxn modelId="{EEB2AF05-8106-45C0-8A45-81C334DE8941}" type="presParOf" srcId="{44E9A4F3-3F3C-4A96-9C64-C19533083311}" destId="{F2BCDE0B-E91D-4A60-9BB6-436787EBFA40}" srcOrd="8" destOrd="0" presId="urn:microsoft.com/office/officeart/2005/8/layout/radial1"/>
    <dgm:cxn modelId="{0C51A0AB-9661-459F-BF15-E88AA04B614D}" type="presParOf" srcId="{44E9A4F3-3F3C-4A96-9C64-C19533083311}" destId="{B39D52E1-6C38-4191-8F3C-293B700ED9A1}" srcOrd="9" destOrd="0" presId="urn:microsoft.com/office/officeart/2005/8/layout/radial1"/>
    <dgm:cxn modelId="{171FCE1E-72B2-4BCE-9CAE-FBE3DBE13601}" type="presParOf" srcId="{B39D52E1-6C38-4191-8F3C-293B700ED9A1}" destId="{89D65520-5590-4CE2-8283-9343F6BA039D}" srcOrd="0" destOrd="0" presId="urn:microsoft.com/office/officeart/2005/8/layout/radial1"/>
    <dgm:cxn modelId="{A2DB16D6-6084-4702-BBF5-49C3D71589E1}" type="presParOf" srcId="{44E9A4F3-3F3C-4A96-9C64-C19533083311}" destId="{EFBFCF14-119C-43AD-B8E5-EE4C420D920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76BD0-7045-4F99-AA0A-AA1F7702926D}">
      <dsp:nvSpPr>
        <dsp:cNvPr id="0" name=""/>
        <dsp:cNvSpPr/>
      </dsp:nvSpPr>
      <dsp:spPr>
        <a:xfrm>
          <a:off x="4331153" y="162766"/>
          <a:ext cx="2021887" cy="2026182"/>
        </a:xfrm>
        <a:prstGeom prst="ellipse">
          <a:avLst/>
        </a:prstGeom>
        <a:noFill/>
        <a:ln w="38100" cap="flat" cmpd="sng" algn="ctr">
          <a:solidFill>
            <a:srgbClr val="142B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263967"/>
              </a:solidFill>
              <a:latin typeface="Glober SemiBold" pitchFamily="50" charset="0"/>
            </a:rPr>
            <a:t>Practical examples of what virtual working means</a:t>
          </a:r>
        </a:p>
      </dsp:txBody>
      <dsp:txXfrm>
        <a:off x="4627251" y="459493"/>
        <a:ext cx="1429691" cy="1432728"/>
      </dsp:txXfrm>
    </dsp:sp>
    <dsp:sp modelId="{13F5021A-9575-49CC-9A06-1EBB3770DDB1}">
      <dsp:nvSpPr>
        <dsp:cNvPr id="0" name=""/>
        <dsp:cNvSpPr/>
      </dsp:nvSpPr>
      <dsp:spPr>
        <a:xfrm rot="21576665">
          <a:off x="6352994" y="1147893"/>
          <a:ext cx="2003748" cy="28602"/>
        </a:xfrm>
        <a:custGeom>
          <a:avLst/>
          <a:gdLst/>
          <a:ahLst/>
          <a:cxnLst/>
          <a:rect l="0" t="0" r="0" b="0"/>
          <a:pathLst>
            <a:path>
              <a:moveTo>
                <a:pt x="0" y="14301"/>
              </a:moveTo>
              <a:lnTo>
                <a:pt x="2003748" y="14301"/>
              </a:lnTo>
            </a:path>
          </a:pathLst>
        </a:custGeom>
        <a:noFill/>
        <a:ln w="38100" cap="flat" cmpd="sng" algn="ctr">
          <a:solidFill>
            <a:srgbClr val="142B5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dirty="0">
            <a:latin typeface="Trebuchet MS" panose="020B0603020202020204" pitchFamily="34" charset="0"/>
          </a:endParaRPr>
        </a:p>
      </dsp:txBody>
      <dsp:txXfrm>
        <a:off x="7304775" y="1112101"/>
        <a:ext cx="100187" cy="100187"/>
      </dsp:txXfrm>
    </dsp:sp>
    <dsp:sp modelId="{77AE52C0-B3ED-45C0-8990-196E601C3311}">
      <dsp:nvSpPr>
        <dsp:cNvPr id="0" name=""/>
        <dsp:cNvSpPr/>
      </dsp:nvSpPr>
      <dsp:spPr>
        <a:xfrm>
          <a:off x="8356696" y="120503"/>
          <a:ext cx="2085752" cy="2055625"/>
        </a:xfrm>
        <a:prstGeom prst="ellipse">
          <a:avLst/>
        </a:prstGeom>
        <a:solidFill>
          <a:srgbClr val="142B5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Glober SemiBold" pitchFamily="50" charset="0"/>
            </a:rPr>
            <a:t>Regular team meetings are done virtually rather than in person</a:t>
          </a:r>
        </a:p>
      </dsp:txBody>
      <dsp:txXfrm>
        <a:off x="8662147" y="421542"/>
        <a:ext cx="1474850" cy="1453547"/>
      </dsp:txXfrm>
    </dsp:sp>
    <dsp:sp modelId="{0C7992FF-E422-4E8C-9E92-5AF6F5796973}">
      <dsp:nvSpPr>
        <dsp:cNvPr id="0" name=""/>
        <dsp:cNvSpPr/>
      </dsp:nvSpPr>
      <dsp:spPr>
        <a:xfrm rot="2469979">
          <a:off x="5891727" y="2392431"/>
          <a:ext cx="1716111" cy="28602"/>
        </a:xfrm>
        <a:custGeom>
          <a:avLst/>
          <a:gdLst/>
          <a:ahLst/>
          <a:cxnLst/>
          <a:rect l="0" t="0" r="0" b="0"/>
          <a:pathLst>
            <a:path>
              <a:moveTo>
                <a:pt x="0" y="14301"/>
              </a:moveTo>
              <a:lnTo>
                <a:pt x="1716111" y="14301"/>
              </a:lnTo>
            </a:path>
          </a:pathLst>
        </a:custGeom>
        <a:noFill/>
        <a:ln w="38100" cap="flat" cmpd="sng" algn="ctr">
          <a:solidFill>
            <a:srgbClr val="142B5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latin typeface="Trebuchet MS" panose="020B0603020202020204" pitchFamily="34" charset="0"/>
          </a:endParaRPr>
        </a:p>
      </dsp:txBody>
      <dsp:txXfrm>
        <a:off x="6706880" y="2363829"/>
        <a:ext cx="85805" cy="85805"/>
      </dsp:txXfrm>
    </dsp:sp>
    <dsp:sp modelId="{0D66DD29-F5E1-43AF-BF97-EF99606BA7B1}">
      <dsp:nvSpPr>
        <dsp:cNvPr id="0" name=""/>
        <dsp:cNvSpPr/>
      </dsp:nvSpPr>
      <dsp:spPr>
        <a:xfrm>
          <a:off x="7123864" y="2618728"/>
          <a:ext cx="2146710" cy="2107275"/>
        </a:xfrm>
        <a:prstGeom prst="ellipse">
          <a:avLst/>
        </a:prstGeom>
        <a:solidFill>
          <a:srgbClr val="142B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Glober SemiBold" pitchFamily="50" charset="0"/>
            </a:rPr>
            <a:t>Training courses and networking events </a:t>
          </a:r>
          <a:r>
            <a:rPr lang="en-US" sz="1600" b="1" kern="1200" dirty="0" smtClean="0">
              <a:solidFill>
                <a:schemeClr val="bg1"/>
              </a:solidFill>
              <a:latin typeface="Glober SemiBold" pitchFamily="50" charset="0"/>
            </a:rPr>
            <a:t>are </a:t>
          </a:r>
          <a:r>
            <a:rPr lang="en-US" sz="1600" b="1" kern="1200" dirty="0">
              <a:solidFill>
                <a:schemeClr val="bg1"/>
              </a:solidFill>
              <a:latin typeface="Glober SemiBold" pitchFamily="50" charset="0"/>
            </a:rPr>
            <a:t>delivered virtually rather than in venues or conference centres</a:t>
          </a:r>
        </a:p>
      </dsp:txBody>
      <dsp:txXfrm>
        <a:off x="7438242" y="2927331"/>
        <a:ext cx="1517954" cy="1490069"/>
      </dsp:txXfrm>
    </dsp:sp>
    <dsp:sp modelId="{A787FDB2-BCB9-4BBB-A7F8-A14013B15193}">
      <dsp:nvSpPr>
        <dsp:cNvPr id="0" name=""/>
        <dsp:cNvSpPr/>
      </dsp:nvSpPr>
      <dsp:spPr>
        <a:xfrm rot="5387703">
          <a:off x="4797933" y="2724391"/>
          <a:ext cx="1099508" cy="28602"/>
        </a:xfrm>
        <a:custGeom>
          <a:avLst/>
          <a:gdLst/>
          <a:ahLst/>
          <a:cxnLst/>
          <a:rect l="0" t="0" r="0" b="0"/>
          <a:pathLst>
            <a:path>
              <a:moveTo>
                <a:pt x="0" y="14301"/>
              </a:moveTo>
              <a:lnTo>
                <a:pt x="1099508" y="14301"/>
              </a:lnTo>
            </a:path>
          </a:pathLst>
        </a:custGeom>
        <a:noFill/>
        <a:ln w="38100" cap="flat" cmpd="sng" algn="ctr">
          <a:solidFill>
            <a:srgbClr val="263967"/>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latin typeface="Trebuchet MS" panose="020B0603020202020204" pitchFamily="34" charset="0"/>
          </a:endParaRPr>
        </a:p>
      </dsp:txBody>
      <dsp:txXfrm>
        <a:off x="5320199" y="2711205"/>
        <a:ext cx="54975" cy="54975"/>
      </dsp:txXfrm>
    </dsp:sp>
    <dsp:sp modelId="{EDFD84CE-F949-417F-86F0-3056577A2CFB}">
      <dsp:nvSpPr>
        <dsp:cNvPr id="0" name=""/>
        <dsp:cNvSpPr/>
      </dsp:nvSpPr>
      <dsp:spPr>
        <a:xfrm>
          <a:off x="4253227" y="3288437"/>
          <a:ext cx="2200248" cy="2067305"/>
        </a:xfrm>
        <a:prstGeom prst="ellipse">
          <a:avLst/>
        </a:prstGeom>
        <a:solidFill>
          <a:srgbClr val="142B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Glober SemiBold" pitchFamily="50" charset="0"/>
            </a:rPr>
            <a:t>Opportunities to get to know colleagues have changed</a:t>
          </a:r>
        </a:p>
      </dsp:txBody>
      <dsp:txXfrm>
        <a:off x="4575446" y="3591187"/>
        <a:ext cx="1555810" cy="1461805"/>
      </dsp:txXfrm>
    </dsp:sp>
    <dsp:sp modelId="{44A0D411-3A08-4704-8B45-583BE8727510}">
      <dsp:nvSpPr>
        <dsp:cNvPr id="0" name=""/>
        <dsp:cNvSpPr/>
      </dsp:nvSpPr>
      <dsp:spPr>
        <a:xfrm rot="8322506">
          <a:off x="3097039" y="2388728"/>
          <a:ext cx="1695563" cy="28602"/>
        </a:xfrm>
        <a:custGeom>
          <a:avLst/>
          <a:gdLst/>
          <a:ahLst/>
          <a:cxnLst/>
          <a:rect l="0" t="0" r="0" b="0"/>
          <a:pathLst>
            <a:path>
              <a:moveTo>
                <a:pt x="0" y="14301"/>
              </a:moveTo>
              <a:lnTo>
                <a:pt x="1695563" y="14301"/>
              </a:lnTo>
            </a:path>
          </a:pathLst>
        </a:custGeom>
        <a:noFill/>
        <a:ln w="38100" cap="flat" cmpd="sng" algn="ctr">
          <a:solidFill>
            <a:srgbClr val="142B5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latin typeface="Trebuchet MS" panose="020B0603020202020204" pitchFamily="34" charset="0"/>
          </a:endParaRPr>
        </a:p>
      </dsp:txBody>
      <dsp:txXfrm rot="10800000">
        <a:off x="3902432" y="2360641"/>
        <a:ext cx="84778" cy="84778"/>
      </dsp:txXfrm>
    </dsp:sp>
    <dsp:sp modelId="{F2BCDE0B-E91D-4A60-9BB6-436787EBFA40}">
      <dsp:nvSpPr>
        <dsp:cNvPr id="0" name=""/>
        <dsp:cNvSpPr/>
      </dsp:nvSpPr>
      <dsp:spPr>
        <a:xfrm>
          <a:off x="1416404" y="2604173"/>
          <a:ext cx="2165224" cy="2137302"/>
        </a:xfrm>
        <a:prstGeom prst="ellipse">
          <a:avLst/>
        </a:prstGeom>
        <a:solidFill>
          <a:srgbClr val="142B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Glober SemiBold" pitchFamily="50" charset="0"/>
            </a:rPr>
            <a:t>Employees don’t have access to the same equipment and space as they would in an office </a:t>
          </a:r>
        </a:p>
      </dsp:txBody>
      <dsp:txXfrm>
        <a:off x="1733494" y="2917174"/>
        <a:ext cx="1531044" cy="1511300"/>
      </dsp:txXfrm>
    </dsp:sp>
    <dsp:sp modelId="{B39D52E1-6C38-4191-8F3C-293B700ED9A1}">
      <dsp:nvSpPr>
        <dsp:cNvPr id="0" name=""/>
        <dsp:cNvSpPr/>
      </dsp:nvSpPr>
      <dsp:spPr>
        <a:xfrm rot="10828247">
          <a:off x="2329999" y="1145027"/>
          <a:ext cx="2001221" cy="28602"/>
        </a:xfrm>
        <a:custGeom>
          <a:avLst/>
          <a:gdLst/>
          <a:ahLst/>
          <a:cxnLst/>
          <a:rect l="0" t="0" r="0" b="0"/>
          <a:pathLst>
            <a:path>
              <a:moveTo>
                <a:pt x="0" y="14301"/>
              </a:moveTo>
              <a:lnTo>
                <a:pt x="2001221" y="14301"/>
              </a:lnTo>
            </a:path>
          </a:pathLst>
        </a:custGeom>
        <a:noFill/>
        <a:ln w="38100" cap="flat" cmpd="sng" algn="ctr">
          <a:solidFill>
            <a:srgbClr val="142B5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latin typeface="Trebuchet MS" panose="020B0603020202020204" pitchFamily="34" charset="0"/>
          </a:endParaRPr>
        </a:p>
      </dsp:txBody>
      <dsp:txXfrm rot="10800000">
        <a:off x="3280579" y="1109298"/>
        <a:ext cx="100061" cy="100061"/>
      </dsp:txXfrm>
    </dsp:sp>
    <dsp:sp modelId="{EFBFCF14-119C-43AD-B8E5-EE4C420D9203}">
      <dsp:nvSpPr>
        <dsp:cNvPr id="0" name=""/>
        <dsp:cNvSpPr/>
      </dsp:nvSpPr>
      <dsp:spPr>
        <a:xfrm>
          <a:off x="262462" y="101767"/>
          <a:ext cx="2067605" cy="2081692"/>
        </a:xfrm>
        <a:prstGeom prst="ellipse">
          <a:avLst/>
        </a:prstGeom>
        <a:solidFill>
          <a:srgbClr val="142B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Glober SemiBold" pitchFamily="50" charset="0"/>
            </a:rPr>
            <a:t>Relationships with clients must be built virtually rather than in person</a:t>
          </a:r>
        </a:p>
      </dsp:txBody>
      <dsp:txXfrm>
        <a:off x="565256" y="406624"/>
        <a:ext cx="1462017" cy="1471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11827-EA57-7B4B-9BA7-1EAA944FEE61}"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CD6B5-BC82-D549-B178-A0EADED6BB17}" type="slidenum">
              <a:rPr lang="en-US" smtClean="0"/>
              <a:t>‹#›</a:t>
            </a:fld>
            <a:endParaRPr lang="en-US"/>
          </a:p>
        </p:txBody>
      </p:sp>
    </p:spTree>
    <p:extLst>
      <p:ext uri="{BB962C8B-B14F-4D97-AF65-F5344CB8AC3E}">
        <p14:creationId xmlns:p14="http://schemas.microsoft.com/office/powerpoint/2010/main" val="164905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amaritans.org.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news/business-5390131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49537"/>
          </a:xfrm>
        </p:spPr>
        <p:txBody>
          <a:bodyPr/>
          <a:lstStyle/>
          <a:p>
            <a:r>
              <a:rPr lang="en-GB" b="1" dirty="0"/>
              <a:t> </a:t>
            </a:r>
            <a:endParaRPr lang="en-GB"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a:t>
            </a:fld>
            <a:endParaRPr lang="en-US"/>
          </a:p>
        </p:txBody>
      </p:sp>
    </p:spTree>
    <p:extLst>
      <p:ext uri="{BB962C8B-B14F-4D97-AF65-F5344CB8AC3E}">
        <p14:creationId xmlns:p14="http://schemas.microsoft.com/office/powerpoint/2010/main" val="141649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Boarding </a:t>
            </a:r>
            <a:r>
              <a:rPr lang="en-GB" dirty="0"/>
              <a:t>is the process of getting you ready and started with a company. A company may call this Induction. </a:t>
            </a:r>
          </a:p>
          <a:p>
            <a:endParaRPr lang="en-GB" dirty="0"/>
          </a:p>
          <a:p>
            <a:r>
              <a:rPr lang="en-GB" dirty="0"/>
              <a:t>It is the process of helping new members of the organisation adjust to social and performance aspects of their new jobs quickly and smoothly, and learn the attitudes, knowledge, skills, and behaviours required to work effectively.</a:t>
            </a:r>
          </a:p>
          <a:p>
            <a:r>
              <a:rPr lang="en-GB" dirty="0"/>
              <a:t> </a:t>
            </a:r>
          </a:p>
          <a:p>
            <a:endParaRPr lang="en-GB" dirty="0"/>
          </a:p>
        </p:txBody>
      </p:sp>
      <p:sp>
        <p:nvSpPr>
          <p:cNvPr id="4" name="Slide Number Placeholder 3"/>
          <p:cNvSpPr>
            <a:spLocks noGrp="1"/>
          </p:cNvSpPr>
          <p:nvPr>
            <p:ph type="sldNum" sz="quarter" idx="10"/>
          </p:nvPr>
        </p:nvSpPr>
        <p:spPr/>
        <p:txBody>
          <a:bodyPr/>
          <a:lstStyle/>
          <a:p>
            <a:fld id="{5981E67B-9486-4173-9285-54891EE6B9D0}" type="slidenum">
              <a:rPr lang="en-GB" smtClean="0"/>
              <a:t>10</a:t>
            </a:fld>
            <a:endParaRPr lang="en-GB"/>
          </a:p>
        </p:txBody>
      </p:sp>
    </p:spTree>
    <p:extLst>
      <p:ext uri="{BB962C8B-B14F-4D97-AF65-F5344CB8AC3E}">
        <p14:creationId xmlns:p14="http://schemas.microsoft.com/office/powerpoint/2010/main" val="120099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if possible: </a:t>
            </a:r>
            <a:r>
              <a:rPr lang="en-US" i="1" dirty="0"/>
              <a:t>If you were starting a new job in 4 weeks’ time, what could the company do before then to help you be ready to work to the best of your ability as soon as possible after starting?</a:t>
            </a:r>
          </a:p>
          <a:p>
            <a:endParaRPr lang="en-US" i="1" dirty="0"/>
          </a:p>
          <a:p>
            <a:r>
              <a:rPr lang="en-US" i="1" dirty="0"/>
              <a:t>Trainer</a:t>
            </a:r>
            <a:r>
              <a:rPr lang="en-US" i="1" baseline="0" dirty="0"/>
              <a:t> Notes: Allow the young people to feedback their thoughts through chat or using microphones, dependent on method of delivery. The next slides build on what the young people will have noted. </a:t>
            </a:r>
            <a:endParaRPr lang="en-US" i="1"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11</a:t>
            </a:fld>
            <a:endParaRPr lang="en-US"/>
          </a:p>
        </p:txBody>
      </p:sp>
    </p:spTree>
    <p:extLst>
      <p:ext uri="{BB962C8B-B14F-4D97-AF65-F5344CB8AC3E}">
        <p14:creationId xmlns:p14="http://schemas.microsoft.com/office/powerpoint/2010/main" val="158923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hear from an employer about what you can expect when you start a new job.</a:t>
            </a:r>
          </a:p>
          <a:p>
            <a:endParaRPr lang="en-GB" dirty="0"/>
          </a:p>
          <a:p>
            <a:r>
              <a:rPr lang="en-GB" dirty="0"/>
              <a:t>Trainer Note: This video gives information</a:t>
            </a:r>
            <a:r>
              <a:rPr lang="en-GB" baseline="0" dirty="0"/>
              <a:t> that is summarised and built on over the following slides.  You can use the slides that follow to note, ‘as mentioned in the video’ or you can choose to not play the video and build on the details in the slides with your own experiences.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video can also be linked to through You Tube separately or played from the webpage. www.dyw.scot/mastering-skills-for-a-new-way-of-working   The page goes live w/c 25</a:t>
            </a:r>
            <a:r>
              <a:rPr lang="en-US" baseline="30000" dirty="0"/>
              <a:t>th</a:t>
            </a:r>
            <a:r>
              <a:rPr lang="en-US" baseline="0" dirty="0"/>
              <a:t> October </a:t>
            </a:r>
            <a:endParaRPr lang="en-US"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12</a:t>
            </a:fld>
            <a:endParaRPr lang="en-US"/>
          </a:p>
        </p:txBody>
      </p:sp>
    </p:spTree>
    <p:extLst>
      <p:ext uri="{BB962C8B-B14F-4D97-AF65-F5344CB8AC3E}">
        <p14:creationId xmlns:p14="http://schemas.microsoft.com/office/powerpoint/2010/main" val="42809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Pre – On Boarding </a:t>
            </a:r>
          </a:p>
          <a:p>
            <a:pPr lvl="0"/>
            <a:r>
              <a:rPr lang="en-GB" i="1" dirty="0"/>
              <a:t>What you may expect from your employer: </a:t>
            </a:r>
          </a:p>
          <a:p>
            <a:pPr lvl="1"/>
            <a:r>
              <a:rPr lang="en-GB" dirty="0"/>
              <a:t>Induction plan/kit/logins/headset etc.  Your employer may provide you with equipment like laptop and a headset so you can work well at home.  They should talk you through how this works and get you started. </a:t>
            </a:r>
          </a:p>
          <a:p>
            <a:pPr lvl="1"/>
            <a:r>
              <a:rPr lang="en-GB" dirty="0"/>
              <a:t>Working from home assessment. This helps to assess where you plan to work and how, assessing aspects of health and safety to ensure risks of injury are reduced. </a:t>
            </a:r>
          </a:p>
          <a:p>
            <a:pPr lvl="0"/>
            <a:r>
              <a:rPr lang="en-GB" i="1" dirty="0"/>
              <a:t>What you can do – prepare and be ready for the first day: </a:t>
            </a:r>
          </a:p>
          <a:p>
            <a:pPr lvl="1"/>
            <a:r>
              <a:rPr lang="en-GB" dirty="0"/>
              <a:t>Prepare your work station (Space, background, pens/note book)</a:t>
            </a:r>
          </a:p>
          <a:p>
            <a:pPr lvl="1"/>
            <a:r>
              <a:rPr lang="en-GB" dirty="0"/>
              <a:t>Check your </a:t>
            </a:r>
            <a:r>
              <a:rPr lang="en-GB" dirty="0" err="1"/>
              <a:t>wifi</a:t>
            </a:r>
            <a:r>
              <a:rPr lang="en-GB" dirty="0"/>
              <a:t> before you start</a:t>
            </a:r>
          </a:p>
          <a:p>
            <a:pPr lvl="1"/>
            <a:r>
              <a:rPr lang="en-GB" dirty="0"/>
              <a:t>Appropriate clothing – what has your employer said about what to wear, if in doubt - ask.</a:t>
            </a:r>
          </a:p>
          <a:p>
            <a:pPr lvl="1"/>
            <a:r>
              <a:rPr lang="en-GB" dirty="0"/>
              <a:t>Smile on your face – first impressions are important. </a:t>
            </a:r>
          </a:p>
          <a:p>
            <a:pPr lvl="1"/>
            <a:r>
              <a:rPr lang="en-GB" dirty="0"/>
              <a:t>Video on – working virtually can be tricky when creating connections and building working relationships if cameras are off.  </a:t>
            </a:r>
          </a:p>
          <a:p>
            <a:r>
              <a:rPr lang="en-GB" dirty="0"/>
              <a:t>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13</a:t>
            </a:fld>
            <a:endParaRPr lang="en-US"/>
          </a:p>
        </p:txBody>
      </p:sp>
    </p:spTree>
    <p:extLst>
      <p:ext uri="{BB962C8B-B14F-4D97-AF65-F5344CB8AC3E}">
        <p14:creationId xmlns:p14="http://schemas.microsoft.com/office/powerpoint/2010/main" val="203619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Boarding </a:t>
            </a:r>
          </a:p>
          <a:p>
            <a:pPr lvl="0"/>
            <a:r>
              <a:rPr lang="en-GB" i="1" dirty="0"/>
              <a:t>What to expect from your employer – relate back to the suggestions the</a:t>
            </a:r>
            <a:r>
              <a:rPr lang="en-GB" i="1" baseline="0" dirty="0"/>
              <a:t> young people noted from the activity</a:t>
            </a:r>
            <a:endParaRPr lang="en-GB" i="1" dirty="0"/>
          </a:p>
          <a:p>
            <a:pPr marL="628650" lvl="1" indent="-171450">
              <a:buFont typeface="Arial" panose="020B0604020202020204" pitchFamily="34" charset="0"/>
              <a:buChar char="•"/>
            </a:pPr>
            <a:r>
              <a:rPr lang="en-GB" dirty="0"/>
              <a:t>Induction plan discussion</a:t>
            </a:r>
          </a:p>
          <a:p>
            <a:pPr marL="628650" lvl="1" indent="-171450">
              <a:buFont typeface="Arial" panose="020B0604020202020204" pitchFamily="34" charset="0"/>
              <a:buChar char="•"/>
            </a:pPr>
            <a:r>
              <a:rPr lang="en-GB" dirty="0"/>
              <a:t>Policies - Health and Safety, GDPR, policies</a:t>
            </a:r>
          </a:p>
          <a:p>
            <a:pPr marL="628650" lvl="1" indent="-171450">
              <a:buFont typeface="Arial" panose="020B0604020202020204" pitchFamily="34" charset="0"/>
              <a:buChar char="•"/>
            </a:pPr>
            <a:r>
              <a:rPr lang="en-GB" dirty="0"/>
              <a:t>Procedures and processes of the work place explained and documents shared</a:t>
            </a:r>
          </a:p>
          <a:p>
            <a:pPr marL="628650" lvl="1" indent="-171450">
              <a:buFont typeface="Arial" panose="020B0604020202020204" pitchFamily="34" charset="0"/>
              <a:buChar char="•"/>
            </a:pPr>
            <a:r>
              <a:rPr lang="en-GB" dirty="0"/>
              <a:t>Organisation introduction – Culture, values, vision, colleagues and roles</a:t>
            </a:r>
          </a:p>
          <a:p>
            <a:pPr marL="628650" lvl="1" indent="-171450">
              <a:buFont typeface="Arial" panose="020B0604020202020204" pitchFamily="34" charset="0"/>
              <a:buChar char="•"/>
            </a:pPr>
            <a:r>
              <a:rPr lang="en-GB" dirty="0"/>
              <a:t>Guidance on one to one meetings work/team meetings, </a:t>
            </a:r>
          </a:p>
          <a:p>
            <a:pPr marL="628650" lvl="1" indent="-171450">
              <a:buFont typeface="Arial" panose="020B0604020202020204" pitchFamily="34" charset="0"/>
              <a:buChar char="•"/>
            </a:pPr>
            <a:r>
              <a:rPr lang="en-GB" dirty="0"/>
              <a:t>Guidance on breaks/lunch times etc</a:t>
            </a:r>
          </a:p>
          <a:p>
            <a:pPr marL="628650" lvl="1" indent="-171450">
              <a:buFont typeface="Arial" panose="020B0604020202020204" pitchFamily="34" charset="0"/>
              <a:buChar char="•"/>
            </a:pPr>
            <a:r>
              <a:rPr lang="en-GB" dirty="0"/>
              <a:t>Guidance on flexible working/working hours</a:t>
            </a:r>
          </a:p>
          <a:p>
            <a:pPr marL="628650" lvl="1" indent="-171450">
              <a:buFont typeface="Arial" panose="020B0604020202020204" pitchFamily="34" charset="0"/>
              <a:buChar char="•"/>
            </a:pPr>
            <a:r>
              <a:rPr lang="en-GB" dirty="0"/>
              <a:t>Introduction to Mentor/supervisor/buddy</a:t>
            </a:r>
          </a:p>
          <a:p>
            <a:pPr marL="628650" lvl="1" indent="-171450">
              <a:buFont typeface="Arial" panose="020B0604020202020204" pitchFamily="34" charset="0"/>
              <a:buChar char="•"/>
            </a:pPr>
            <a:r>
              <a:rPr lang="en-GB" dirty="0"/>
              <a:t>One to one meeting on expectations of you in the role and support available </a:t>
            </a:r>
          </a:p>
          <a:p>
            <a:r>
              <a:rPr lang="en-GB" dirty="0"/>
              <a:t>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14</a:t>
            </a:fld>
            <a:endParaRPr lang="en-US"/>
          </a:p>
        </p:txBody>
      </p:sp>
    </p:spTree>
    <p:extLst>
      <p:ext uri="{BB962C8B-B14F-4D97-AF65-F5344CB8AC3E}">
        <p14:creationId xmlns:p14="http://schemas.microsoft.com/office/powerpoint/2010/main" val="51571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a:t>On Boarding and Working Virtually </a:t>
            </a:r>
          </a:p>
          <a:p>
            <a:pPr lvl="0"/>
            <a:r>
              <a:rPr lang="en-GB" dirty="0"/>
              <a:t>What your employer expects from you?</a:t>
            </a:r>
          </a:p>
          <a:p>
            <a:pPr lvl="1"/>
            <a:r>
              <a:rPr lang="en-GB" dirty="0"/>
              <a:t>Be on time</a:t>
            </a:r>
          </a:p>
          <a:p>
            <a:pPr lvl="1"/>
            <a:r>
              <a:rPr lang="en-GB" dirty="0"/>
              <a:t>Be prepared</a:t>
            </a:r>
          </a:p>
          <a:p>
            <a:pPr lvl="1"/>
            <a:r>
              <a:rPr lang="en-GB" dirty="0"/>
              <a:t>Be involved</a:t>
            </a:r>
          </a:p>
          <a:p>
            <a:pPr lvl="1"/>
            <a:r>
              <a:rPr lang="en-GB" dirty="0"/>
              <a:t>Be interested </a:t>
            </a:r>
          </a:p>
          <a:p>
            <a:pPr lvl="1"/>
            <a:r>
              <a:rPr lang="en-GB" dirty="0"/>
              <a:t>Be an ambassador</a:t>
            </a:r>
          </a:p>
          <a:p>
            <a:pPr lvl="1"/>
            <a:r>
              <a:rPr lang="en-GB" dirty="0"/>
              <a:t>Be respectful on social media</a:t>
            </a:r>
          </a:p>
          <a:p>
            <a:r>
              <a:rPr lang="en-GB" dirty="0"/>
              <a:t> </a:t>
            </a:r>
          </a:p>
          <a:p>
            <a:r>
              <a:rPr lang="en-GB" dirty="0"/>
              <a:t>Highlight - It isn’t possible to fully cover all the aspects of a job in, say two weeks, but it is a chance to lay the groundwork of the skills and tasks needed. </a:t>
            </a:r>
          </a:p>
          <a:p>
            <a:r>
              <a:rPr lang="en-GB" dirty="0"/>
              <a:t> </a:t>
            </a:r>
          </a:p>
          <a:p>
            <a:r>
              <a:rPr lang="en-GB" dirty="0"/>
              <a:t>Emphasise the importance of being patient and asking questions.</a:t>
            </a:r>
          </a:p>
          <a:p>
            <a:r>
              <a:rPr lang="en-GB" b="1" dirty="0"/>
              <a:t> </a:t>
            </a:r>
            <a:endParaRPr lang="en-GB"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15</a:t>
            </a:fld>
            <a:endParaRPr lang="en-US"/>
          </a:p>
        </p:txBody>
      </p:sp>
    </p:spTree>
    <p:extLst>
      <p:ext uri="{BB962C8B-B14F-4D97-AF65-F5344CB8AC3E}">
        <p14:creationId xmlns:p14="http://schemas.microsoft.com/office/powerpoint/2010/main" val="111292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2"/>
          </a:xfrm>
        </p:spPr>
        <p:txBody>
          <a:bodyPr/>
          <a:lstStyle/>
          <a:p>
            <a:r>
              <a:rPr lang="en-GB" i="1" dirty="0"/>
              <a:t>Working virtually </a:t>
            </a:r>
            <a:endParaRPr lang="en-GB" dirty="0"/>
          </a:p>
          <a:p>
            <a:pPr lvl="0"/>
            <a:r>
              <a:rPr lang="en-GB" dirty="0"/>
              <a:t>A lot of what we have discussed in relation to onboarding applies to everyday virtual working. Professionalism is important.  There will be expectations from employers. </a:t>
            </a:r>
          </a:p>
          <a:p>
            <a:pPr marL="628650" lvl="1" indent="-171450">
              <a:buFont typeface="Arial" panose="020B0604020202020204" pitchFamily="34" charset="0"/>
              <a:buChar char="•"/>
            </a:pPr>
            <a:r>
              <a:rPr lang="en-GB" dirty="0"/>
              <a:t>Prepare for each day, plan your week, take notes </a:t>
            </a:r>
          </a:p>
          <a:p>
            <a:pPr marL="628650" lvl="1" indent="-171450">
              <a:buFont typeface="Arial" panose="020B0604020202020204" pitchFamily="34" charset="0"/>
              <a:buChar char="•"/>
            </a:pPr>
            <a:r>
              <a:rPr lang="en-GB" dirty="0"/>
              <a:t>Meetings and wider communications for virtual working</a:t>
            </a:r>
          </a:p>
          <a:p>
            <a:pPr marL="628650" lvl="1" indent="-171450">
              <a:buFont typeface="Arial" panose="020B0604020202020204" pitchFamily="34" charset="0"/>
              <a:buChar char="•"/>
            </a:pPr>
            <a:r>
              <a:rPr lang="en-GB" dirty="0"/>
              <a:t>Professionalism, download the relevant apps required if needed – check with IT </a:t>
            </a:r>
          </a:p>
          <a:p>
            <a:pPr marL="628650" lvl="1" indent="-171450">
              <a:buFont typeface="Arial" panose="020B0604020202020204" pitchFamily="34" charset="0"/>
              <a:buChar char="•"/>
            </a:pPr>
            <a:r>
              <a:rPr lang="en-GB" dirty="0"/>
              <a:t>Etiquette in relation virtual meetings, how to ask questions or engage. Using the hand up function</a:t>
            </a:r>
          </a:p>
          <a:p>
            <a:pPr marL="628650" lvl="1" indent="-171450">
              <a:buFont typeface="Arial" panose="020B0604020202020204" pitchFamily="34" charset="0"/>
              <a:buChar char="•"/>
            </a:pPr>
            <a:r>
              <a:rPr lang="en-GB" dirty="0"/>
              <a:t>Emails – how to structure, your signature in emails and when email should be used – guidance should be offered. </a:t>
            </a:r>
          </a:p>
          <a:p>
            <a:pPr marL="628650" lvl="1" indent="-171450">
              <a:buFont typeface="Arial" panose="020B0604020202020204" pitchFamily="34" charset="0"/>
              <a:buChar char="•"/>
            </a:pPr>
            <a:r>
              <a:rPr lang="en-GB" dirty="0"/>
              <a:t>Checking in with your mentor/buddy/supervisor </a:t>
            </a:r>
          </a:p>
          <a:p>
            <a:pPr marL="628650" lvl="1" indent="-171450">
              <a:buFont typeface="Arial" panose="020B0604020202020204" pitchFamily="34" charset="0"/>
              <a:buChar char="•"/>
            </a:pPr>
            <a:r>
              <a:rPr lang="en-GB" dirty="0"/>
              <a:t>Ask for feedback, keep a note of non-urgent questions</a:t>
            </a:r>
          </a:p>
          <a:p>
            <a:pPr marL="628650" lvl="1" indent="-171450">
              <a:buFont typeface="Arial" panose="020B0604020202020204" pitchFamily="34" charset="0"/>
              <a:buChar char="•"/>
            </a:pPr>
            <a:r>
              <a:rPr lang="en-GB" dirty="0"/>
              <a:t>Don’t be afraid to ask questions out with check ins</a:t>
            </a:r>
          </a:p>
          <a:p>
            <a:pPr marL="628650" lvl="1" indent="-171450">
              <a:buFont typeface="Arial" panose="020B0604020202020204" pitchFamily="34" charset="0"/>
              <a:buChar char="•"/>
            </a:pPr>
            <a:r>
              <a:rPr lang="en-GB" dirty="0"/>
              <a:t>You might have to push yourself to do this in the virtual world of work</a:t>
            </a:r>
          </a:p>
          <a:p>
            <a:pPr marL="628650" lvl="1" indent="-171450">
              <a:buFont typeface="Arial" panose="020B0604020202020204" pitchFamily="34" charset="0"/>
              <a:buChar char="•"/>
            </a:pPr>
            <a:r>
              <a:rPr lang="en-GB" dirty="0"/>
              <a:t>It is really important to connect and have conversations with colleagues, when in an actual work place this would happen at break times, in the kitchen or even socially after work.  These conversations and social events can still happen when working virtually – just virtually, important to try and engage with these.</a:t>
            </a:r>
          </a:p>
          <a:p>
            <a:pPr marL="628650" lvl="1" indent="-171450">
              <a:buFont typeface="Arial" panose="020B0604020202020204" pitchFamily="34" charset="0"/>
              <a:buChar char="•"/>
            </a:pPr>
            <a:r>
              <a:rPr lang="en-GB" dirty="0"/>
              <a:t>Taking breaks.</a:t>
            </a:r>
          </a:p>
          <a:p>
            <a:pPr marL="628650" lvl="1" indent="-171450">
              <a:buFont typeface="Arial" panose="020B0604020202020204" pitchFamily="34" charset="0"/>
              <a:buChar char="•"/>
            </a:pPr>
            <a:r>
              <a:rPr lang="en-GB" dirty="0"/>
              <a:t>Time away from a screen, stretch the legs and check posture. </a:t>
            </a:r>
          </a:p>
          <a:p>
            <a:pPr marL="628650" lvl="1" indent="-171450">
              <a:buFont typeface="Arial" panose="020B0604020202020204" pitchFamily="34" charset="0"/>
              <a:buChar char="•"/>
            </a:pPr>
            <a:r>
              <a:rPr lang="en-GB" dirty="0"/>
              <a:t>Wellbeing is vital – This will be covered in later on in the workshop.  </a:t>
            </a:r>
          </a:p>
          <a:p>
            <a:r>
              <a:rPr lang="en-GB" dirty="0"/>
              <a:t> </a:t>
            </a:r>
            <a:endParaRPr lang="en-GB" sz="1600" dirty="0"/>
          </a:p>
          <a:p>
            <a:endParaRPr lang="en-GB" dirty="0"/>
          </a:p>
        </p:txBody>
      </p:sp>
      <p:sp>
        <p:nvSpPr>
          <p:cNvPr id="4" name="Slide Number Placeholder 3"/>
          <p:cNvSpPr>
            <a:spLocks noGrp="1"/>
          </p:cNvSpPr>
          <p:nvPr>
            <p:ph type="sldNum" sz="quarter" idx="10"/>
          </p:nvPr>
        </p:nvSpPr>
        <p:spPr/>
        <p:txBody>
          <a:bodyPr/>
          <a:lstStyle/>
          <a:p>
            <a:fld id="{5981E67B-9486-4173-9285-54891EE6B9D0}" type="slidenum">
              <a:rPr lang="en-GB" smtClean="0"/>
              <a:t>16</a:t>
            </a:fld>
            <a:endParaRPr lang="en-GB"/>
          </a:p>
        </p:txBody>
      </p:sp>
    </p:spTree>
    <p:extLst>
      <p:ext uri="{BB962C8B-B14F-4D97-AF65-F5344CB8AC3E}">
        <p14:creationId xmlns:p14="http://schemas.microsoft.com/office/powerpoint/2010/main" val="170091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revisit what we have covered during this session.</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17</a:t>
            </a:fld>
            <a:endParaRPr lang="en-US"/>
          </a:p>
        </p:txBody>
      </p:sp>
    </p:spTree>
    <p:extLst>
      <p:ext uri="{BB962C8B-B14F-4D97-AF65-F5344CB8AC3E}">
        <p14:creationId xmlns:p14="http://schemas.microsoft.com/office/powerpoint/2010/main" val="5817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Session 3 – Wellbeing</a:t>
            </a:r>
            <a:r>
              <a:rPr lang="en-GB" dirty="0"/>
              <a:t> (30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 – you can copy the Summary slide from the last session to go over this as a starting</a:t>
            </a:r>
            <a:r>
              <a:rPr lang="en-US" baseline="0" dirty="0"/>
              <a:t> slide, ‘before we get started, let’s reflect back on what we discussed in the last session’</a:t>
            </a:r>
            <a:endParaRPr lang="en-US" dirty="0"/>
          </a:p>
          <a:p>
            <a:pPr lvl="0"/>
            <a:endParaRPr lang="en-GB" dirty="0"/>
          </a:p>
          <a:p>
            <a:pPr lvl="0"/>
            <a:r>
              <a:rPr lang="en-GB" dirty="0"/>
              <a:t>Check in with the group as to how they are feeling – is the content so far helpful for them?</a:t>
            </a:r>
          </a:p>
          <a:p>
            <a:pPr lvl="0"/>
            <a:r>
              <a:rPr lang="en-GB" dirty="0"/>
              <a:t>We are now going to spend some time talking about wellbeing.  Looking after yourself is an important when you are working whether this is face to face with your work colleagues or virtually.   When working from home, it can be easy for boundaries to blur between work and personal life.  It’s natural and OK to feel anxious and uncertain in a new role as well as excited!  Add to this the uncertainties about what the future will bring post </a:t>
            </a:r>
            <a:r>
              <a:rPr lang="en-GB" dirty="0" err="1"/>
              <a:t>covid</a:t>
            </a:r>
            <a:r>
              <a:rPr lang="en-GB" dirty="0"/>
              <a:t> - 19 and it important to ensure that you take care of your wellbeing so that you can be the best that you can be at work!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18</a:t>
            </a:fld>
            <a:endParaRPr lang="en-US"/>
          </a:p>
        </p:txBody>
      </p:sp>
    </p:spTree>
    <p:extLst>
      <p:ext uri="{BB962C8B-B14F-4D97-AF65-F5344CB8AC3E}">
        <p14:creationId xmlns:p14="http://schemas.microsoft.com/office/powerpoint/2010/main" val="101037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10928"/>
          </a:xfrm>
        </p:spPr>
        <p:txBody>
          <a:bodyPr/>
          <a:lstStyle/>
          <a:p>
            <a:pPr lvl="0"/>
            <a:r>
              <a:rPr lang="en-GB" dirty="0"/>
              <a:t>Think about the question - </a:t>
            </a:r>
            <a:r>
              <a:rPr lang="en-GB" i="1" dirty="0"/>
              <a:t>What does wellbeing mean to you?  </a:t>
            </a:r>
            <a:r>
              <a:rPr lang="en-GB" dirty="0"/>
              <a:t>Write your answers in the chat function/shout them out </a:t>
            </a:r>
            <a:r>
              <a:rPr lang="en-GB" i="1" dirty="0"/>
              <a:t>[depending on delivery media]</a:t>
            </a:r>
          </a:p>
          <a:p>
            <a:pPr lvl="0"/>
            <a:endParaRPr lang="en-GB" dirty="0"/>
          </a:p>
          <a:p>
            <a:r>
              <a:rPr lang="en-GB" dirty="0"/>
              <a:t>Oxford English Dictionary tells us wellbeing is ‘ the state of bring comfortable, health or happy’</a:t>
            </a:r>
          </a:p>
          <a:p>
            <a:endParaRPr lang="en-GB" dirty="0"/>
          </a:p>
          <a:p>
            <a:pPr lvl="0"/>
            <a:r>
              <a:rPr lang="en-GB" dirty="0"/>
              <a:t>There are several different types of wellbeing including physical, mental and financial. </a:t>
            </a:r>
            <a:r>
              <a:rPr lang="en-GB" i="1" dirty="0"/>
              <a:t>Talk through what is meant by these 3 types:</a:t>
            </a:r>
            <a:endParaRPr lang="en-GB" dirty="0"/>
          </a:p>
          <a:p>
            <a:r>
              <a:rPr lang="en-GB" i="1" dirty="0"/>
              <a:t>Physical: </a:t>
            </a:r>
            <a:r>
              <a:rPr lang="en-GB" dirty="0"/>
              <a:t>Not just the absence of disease but includes lifestyle behaviours to ensure physical health</a:t>
            </a:r>
          </a:p>
          <a:p>
            <a:r>
              <a:rPr lang="en-GB" i="1" dirty="0"/>
              <a:t>Mental: </a:t>
            </a:r>
            <a:r>
              <a:rPr lang="en-GB" dirty="0"/>
              <a:t>Emotional, psychological and social wellbeing. Helps determine how we handle stress</a:t>
            </a:r>
          </a:p>
          <a:p>
            <a:r>
              <a:rPr lang="en-GB" i="1" dirty="0"/>
              <a:t>Financial: </a:t>
            </a:r>
            <a:r>
              <a:rPr lang="en-GB" dirty="0"/>
              <a:t>How we feel about the control we have over our financial future and the relationship with money</a:t>
            </a:r>
          </a:p>
          <a:p>
            <a:pPr lvl="0"/>
            <a:r>
              <a:rPr lang="en-GB" i="1" dirty="0"/>
              <a:t>Let’s look at - Why is wellbeing important in the workplace? </a:t>
            </a:r>
          </a:p>
          <a:p>
            <a:r>
              <a:rPr lang="en-GB" i="1" dirty="0"/>
              <a:t>Good for employees and for the organisation. Helps employees cope well with stress and creates a positive working environment. Increases employees’ commitment to work for the organisation. </a:t>
            </a:r>
            <a:r>
              <a:rPr lang="en-GB" dirty="0"/>
              <a:t>Can you think of any other reasons - write in chat/shout them out </a:t>
            </a:r>
            <a:r>
              <a:rPr lang="en-GB" i="1" dirty="0"/>
              <a:t>(depending on delivery media).</a:t>
            </a:r>
            <a:endParaRPr lang="en-GB" dirty="0"/>
          </a:p>
          <a:p>
            <a:r>
              <a:rPr lang="en-GB" dirty="0"/>
              <a:t> </a:t>
            </a:r>
          </a:p>
          <a:p>
            <a:pPr lvl="0"/>
            <a:r>
              <a:rPr lang="en-GB" dirty="0"/>
              <a:t>Be confident enough to share both the good things and the challenges you are experiencing through virtual working.  It will help you and others too.  Many companies have introduced 'online social events' e.g. quizzes, games nights to encourage </a:t>
            </a:r>
            <a:r>
              <a:rPr lang="en-GB" dirty="0" err="1"/>
              <a:t>employeers</a:t>
            </a:r>
            <a:r>
              <a:rPr lang="en-GB" dirty="0"/>
              <a:t> to interact with each other.  If they haven’t, you can put it forward as a suggestion! Providing an opportunity to communicate and connect with each other - within and outside of work - is extremely important and shouldn't be underestimated.</a:t>
            </a:r>
          </a:p>
          <a:p>
            <a:r>
              <a:rPr lang="en-GB" i="1" dirty="0"/>
              <a:t> </a:t>
            </a:r>
            <a:endParaRPr lang="en-GB"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19</a:t>
            </a:fld>
            <a:endParaRPr lang="en-US"/>
          </a:p>
        </p:txBody>
      </p:sp>
    </p:spTree>
    <p:extLst>
      <p:ext uri="{BB962C8B-B14F-4D97-AF65-F5344CB8AC3E}">
        <p14:creationId xmlns:p14="http://schemas.microsoft.com/office/powerpoint/2010/main" val="220790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43000"/>
            <a:ext cx="5486400" cy="3086100"/>
          </a:xfrm>
        </p:spPr>
      </p:sp>
      <p:sp>
        <p:nvSpPr>
          <p:cNvPr id="3" name="Notes Placeholder 2"/>
          <p:cNvSpPr>
            <a:spLocks noGrp="1"/>
          </p:cNvSpPr>
          <p:nvPr>
            <p:ph type="body" idx="1"/>
          </p:nvPr>
        </p:nvSpPr>
        <p:spPr/>
        <p:txBody>
          <a:bodyPr/>
          <a:lstStyle/>
          <a:p>
            <a:r>
              <a:rPr lang="en-GB" b="1" dirty="0"/>
              <a:t>Session 1 – Setting the Scene</a:t>
            </a:r>
            <a:r>
              <a:rPr lang="en-GB" dirty="0"/>
              <a:t> (30 mins)</a:t>
            </a:r>
          </a:p>
          <a:p>
            <a:r>
              <a:rPr lang="en-GB" dirty="0"/>
              <a:t> </a:t>
            </a:r>
          </a:p>
          <a:p>
            <a:r>
              <a:rPr lang="en-GB" dirty="0"/>
              <a:t>These sessions have been developed by Developing the Young Workforce in collaboration with educators and employers and aims to give young people the information and tools to: </a:t>
            </a:r>
          </a:p>
          <a:p>
            <a:pPr lvl="0"/>
            <a:r>
              <a:rPr lang="en-GB" dirty="0"/>
              <a:t>Become more informed about the changes to the world of work as a result of virtual working.</a:t>
            </a:r>
          </a:p>
          <a:p>
            <a:pPr lvl="0"/>
            <a:r>
              <a:rPr lang="en-GB" dirty="0"/>
              <a:t>Develop the skills that they will require to work virtually. </a:t>
            </a:r>
          </a:p>
          <a:p>
            <a:pPr lvl="0"/>
            <a:r>
              <a:rPr lang="en-GB" dirty="0"/>
              <a:t>Be ready for working virtually.</a:t>
            </a:r>
          </a:p>
          <a:p>
            <a:pPr lvl="0"/>
            <a:r>
              <a:rPr lang="en-GB" dirty="0"/>
              <a:t>Ensure they focus on their wellbeing.</a:t>
            </a:r>
          </a:p>
          <a:p>
            <a:r>
              <a:rPr lang="en-GB" dirty="0"/>
              <a:t> </a:t>
            </a:r>
          </a:p>
          <a:p>
            <a:r>
              <a:rPr lang="en-US" dirty="0"/>
              <a:t>Please take the opportunity to join in the discussion and share your thoughts.  Virtual working is new way of working to many people so let’s take some time to understand more about it and how we can be prepared!</a:t>
            </a:r>
            <a:endParaRPr lang="en-GB" dirty="0"/>
          </a:p>
          <a:p>
            <a:r>
              <a:rPr lang="en-GB" dirty="0"/>
              <a:t> </a:t>
            </a:r>
          </a:p>
          <a:p>
            <a:r>
              <a:rPr lang="en-GB" dirty="0"/>
              <a:t>The first part of this session will set the scene for virtual working, covering what is virtual/remote working, practical examples of how this has impacted day-to-day tasks and thoughts for the future.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2</a:t>
            </a:fld>
            <a:endParaRPr lang="en-US"/>
          </a:p>
        </p:txBody>
      </p:sp>
    </p:spTree>
    <p:extLst>
      <p:ext uri="{BB962C8B-B14F-4D97-AF65-F5344CB8AC3E}">
        <p14:creationId xmlns:p14="http://schemas.microsoft.com/office/powerpoint/2010/main" val="1123106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Task: </a:t>
            </a:r>
          </a:p>
          <a:p>
            <a:endParaRPr lang="en-GB" i="1" dirty="0"/>
          </a:p>
          <a:p>
            <a:r>
              <a:rPr lang="en-GB" i="1" dirty="0"/>
              <a:t>Discuss in your groups – What do think might be some of the active steps you could take to remain healthy and happy whilst working virtually?  Each group to feed back one or two points…</a:t>
            </a:r>
          </a:p>
          <a:p>
            <a:endParaRPr lang="en-GB" i="1" dirty="0"/>
          </a:p>
          <a:p>
            <a:r>
              <a:rPr lang="en-GB" i="1" dirty="0"/>
              <a:t>Trainer Note: The next slide</a:t>
            </a:r>
            <a:r>
              <a:rPr lang="en-GB" i="1" baseline="0" dirty="0"/>
              <a:t> offers hints and tips that you can build on and refer back to what the young people have noted from this activity. </a:t>
            </a:r>
            <a:endParaRPr lang="en-GB" dirty="0"/>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20</a:t>
            </a:fld>
            <a:endParaRPr lang="en-US"/>
          </a:p>
        </p:txBody>
      </p:sp>
    </p:spTree>
    <p:extLst>
      <p:ext uri="{BB962C8B-B14F-4D97-AF65-F5344CB8AC3E}">
        <p14:creationId xmlns:p14="http://schemas.microsoft.com/office/powerpoint/2010/main" val="252245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3850"/>
          </a:xfrm>
        </p:spPr>
        <p:txBody>
          <a:bodyPr/>
          <a:lstStyle/>
          <a:p>
            <a:r>
              <a:rPr lang="en-GB" i="1" dirty="0"/>
              <a:t>Here are some hints and tips to help you focus on looking after yourself:</a:t>
            </a:r>
          </a:p>
          <a:p>
            <a:endParaRPr lang="en-GB" i="1" dirty="0"/>
          </a:p>
          <a:p>
            <a:pPr marL="171450" lvl="0" indent="-171450">
              <a:buFont typeface="Arial" panose="020B0604020202020204" pitchFamily="34" charset="0"/>
              <a:buChar char="•"/>
            </a:pPr>
            <a:r>
              <a:rPr lang="en-GB" dirty="0"/>
              <a:t>Keep to your usual routine.  Get a good night’s sleep, create a daily routine with goals to keep your mind focussed.</a:t>
            </a:r>
          </a:p>
          <a:p>
            <a:pPr marL="171450" lvl="0" indent="-171450">
              <a:buFont typeface="Arial" panose="020B0604020202020204" pitchFamily="34" charset="0"/>
              <a:buChar char="•"/>
            </a:pPr>
            <a:r>
              <a:rPr lang="en-GB" dirty="0"/>
              <a:t>Create a comfortable workplace and try to only work in this space to maintain the separation between home and work.</a:t>
            </a:r>
          </a:p>
          <a:p>
            <a:pPr marL="171450" lvl="0" indent="-171450">
              <a:buFont typeface="Arial" panose="020B0604020202020204" pitchFamily="34" charset="0"/>
              <a:buChar char="•"/>
            </a:pPr>
            <a:r>
              <a:rPr lang="en-GB" dirty="0"/>
              <a:t>Maintain contact with your colleagues.  Decide which method of communication works best for you all.</a:t>
            </a:r>
          </a:p>
          <a:p>
            <a:pPr marL="171450" lvl="0" indent="-171450">
              <a:buFont typeface="Arial" panose="020B0604020202020204" pitchFamily="34" charset="0"/>
              <a:buChar char="•"/>
            </a:pPr>
            <a:r>
              <a:rPr lang="en-GB" dirty="0"/>
              <a:t>Try to talk face to face on video where possible (think about how you are dressed and what is behind you!) to feel more connected.</a:t>
            </a:r>
            <a:r>
              <a:rPr lang="en-GB" u="sng" dirty="0"/>
              <a:t> </a:t>
            </a:r>
            <a:r>
              <a:rPr lang="en-GB" dirty="0"/>
              <a:t>Talk about personal things not just work matters which you would do if you were in the office.</a:t>
            </a:r>
          </a:p>
          <a:p>
            <a:pPr marL="171450" lvl="0" indent="-171450">
              <a:buFont typeface="Arial" panose="020B0604020202020204" pitchFamily="34" charset="0"/>
              <a:buChar char="•"/>
            </a:pPr>
            <a:r>
              <a:rPr lang="en-GB" dirty="0"/>
              <a:t>Take regular breaks – it’s easy to remained glued to your screen! Have a coffee, take a walk at lunchtime.</a:t>
            </a:r>
          </a:p>
          <a:p>
            <a:pPr marL="171450" lvl="0" indent="-171450">
              <a:buFont typeface="Arial" panose="020B0604020202020204" pitchFamily="34" charset="0"/>
              <a:buChar char="•"/>
            </a:pPr>
            <a:r>
              <a:rPr lang="en-GB" dirty="0"/>
              <a:t>Look after your physical health. Take some time to do daily exercise either outdoors or indoors, eat healthy meals.</a:t>
            </a:r>
          </a:p>
          <a:p>
            <a:pPr marL="171450" lvl="0" indent="-171450">
              <a:buFont typeface="Arial" panose="020B0604020202020204" pitchFamily="34" charset="0"/>
              <a:buChar char="•"/>
            </a:pPr>
            <a:r>
              <a:rPr lang="en-GB" dirty="0"/>
              <a:t>Remember to switch off.  Don’t feel the need to check your work emails outside working hours – log out of your computer and focus on your personal activities.</a:t>
            </a:r>
          </a:p>
          <a:p>
            <a:pPr marL="171450" lvl="0" indent="-171450">
              <a:buFont typeface="Arial" panose="020B0604020202020204" pitchFamily="34" charset="0"/>
              <a:buChar char="•"/>
            </a:pPr>
            <a:r>
              <a:rPr lang="en-GB" dirty="0"/>
              <a:t>Take the time to reflect. Spend a few minutes at the end of the day thinking about what you have achieved.  Remember what you are doing matters!</a:t>
            </a:r>
          </a:p>
          <a:p>
            <a:pPr marL="171450" lvl="0" indent="-171450">
              <a:buFont typeface="Arial" panose="020B0604020202020204" pitchFamily="34" charset="0"/>
              <a:buChar char="•"/>
            </a:pPr>
            <a:r>
              <a:rPr lang="en-GB" dirty="0"/>
              <a:t>Remember you are not alone.  Many others will be feeling uncertain and perhaps  isolated.  Don’t forget your support network at work and don’t be afraid to reach out to your colleagues and your manager for support if you need it.</a:t>
            </a:r>
          </a:p>
          <a:p>
            <a:r>
              <a:rPr lang="en-GB" dirty="0"/>
              <a:t> </a:t>
            </a:r>
          </a:p>
          <a:p>
            <a:endParaRPr lang="en-US" i="1" dirty="0"/>
          </a:p>
        </p:txBody>
      </p:sp>
      <p:sp>
        <p:nvSpPr>
          <p:cNvPr id="4" name="Slide Number Placeholder 3"/>
          <p:cNvSpPr>
            <a:spLocks noGrp="1"/>
          </p:cNvSpPr>
          <p:nvPr>
            <p:ph type="sldNum" sz="quarter" idx="5"/>
          </p:nvPr>
        </p:nvSpPr>
        <p:spPr/>
        <p:txBody>
          <a:bodyPr/>
          <a:lstStyle/>
          <a:p>
            <a:fld id="{610CD6B5-BC82-D549-B178-A0EADED6BB17}" type="slidenum">
              <a:rPr lang="en-US" smtClean="0"/>
              <a:t>21</a:t>
            </a:fld>
            <a:endParaRPr lang="en-US"/>
          </a:p>
        </p:txBody>
      </p:sp>
    </p:spTree>
    <p:extLst>
      <p:ext uri="{BB962C8B-B14F-4D97-AF65-F5344CB8AC3E}">
        <p14:creationId xmlns:p14="http://schemas.microsoft.com/office/powerpoint/2010/main" val="246447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hear again from the group of young people about what support they have received while they have been working virtually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 You can use this video or if you want to have the voice</a:t>
            </a:r>
            <a:r>
              <a:rPr lang="en-US" baseline="0" dirty="0"/>
              <a:t> of young people coming through in your delivery you can involve young people from your organisation. Just remember, if delivering through DYW Live they would need to have a disclosure to get access to GLOW which can take some time to </a:t>
            </a:r>
            <a:r>
              <a:rPr lang="en-US" baseline="0" dirty="0" err="1"/>
              <a:t>organise</a:t>
            </a:r>
            <a:r>
              <a:rPr lang="en-US" baseline="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video can also be linked to through You Tube separately</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22</a:t>
            </a:fld>
            <a:endParaRPr lang="en-US"/>
          </a:p>
        </p:txBody>
      </p:sp>
    </p:spTree>
    <p:extLst>
      <p:ext uri="{BB962C8B-B14F-4D97-AF65-F5344CB8AC3E}">
        <p14:creationId xmlns:p14="http://schemas.microsoft.com/office/powerpoint/2010/main" val="48459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a:t>Available support</a:t>
            </a:r>
          </a:p>
          <a:p>
            <a:r>
              <a:rPr lang="en-GB" dirty="0"/>
              <a:t>During the pandemic, many employees have found they really enjoy working from home but there are those who are really clear that it does not work for them.  What can you do if you feel that way ?  There are a wealth of support mechanisms available for you whether you feel you need some support or whether you are just interested in finding out more about what we have discussed today.</a:t>
            </a:r>
          </a:p>
          <a:p>
            <a:endParaRPr lang="en-GB" dirty="0"/>
          </a:p>
          <a:p>
            <a:r>
              <a:rPr lang="en-GB" i="1" dirty="0"/>
              <a:t>At work:</a:t>
            </a:r>
            <a:r>
              <a:rPr lang="en-GB" dirty="0"/>
              <a:t> Your manager/mentor/buddy is there to support you and some larger companies also have Employee Assistance Programmes with wellbeing professionals whom you can talk with in confidence.  Other companies can arrange for you to have a welfare desk in an office location depending on the government guidance in place.</a:t>
            </a:r>
          </a:p>
          <a:p>
            <a:r>
              <a:rPr lang="en-GB" i="1" dirty="0"/>
              <a:t>Outside Work:</a:t>
            </a:r>
            <a:r>
              <a:rPr lang="en-GB" dirty="0"/>
              <a:t> Talk to family and friends/someone you trust. The Samaritans </a:t>
            </a:r>
            <a:r>
              <a:rPr lang="en-GB" u="sng" dirty="0">
                <a:hlinkClick r:id="rId3"/>
              </a:rPr>
              <a:t>www.samaritans.org.uk</a:t>
            </a:r>
            <a:r>
              <a:rPr lang="en-GB" dirty="0"/>
              <a:t> offer emotional support 24 hours a day.  The </a:t>
            </a:r>
            <a:r>
              <a:rPr lang="en-GB" dirty="0" err="1"/>
              <a:t>Young.Scot</a:t>
            </a:r>
            <a:r>
              <a:rPr lang="en-GB" dirty="0"/>
              <a:t> website has a lot of material to support mental wellbeing.</a:t>
            </a:r>
          </a:p>
          <a:p>
            <a:r>
              <a:rPr lang="en-GB" i="1" dirty="0"/>
              <a:t>Mindtools Microsite:</a:t>
            </a:r>
            <a:r>
              <a:rPr lang="en-GB" dirty="0"/>
              <a:t> There are a number of materials on this site which can be found in the overall session Handout provided to you. </a:t>
            </a:r>
          </a:p>
          <a:p>
            <a:endParaRPr lang="en-GB" dirty="0"/>
          </a:p>
          <a:p>
            <a:r>
              <a:rPr lang="en-GB" dirty="0"/>
              <a:t>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23</a:t>
            </a:fld>
            <a:endParaRPr lang="en-US"/>
          </a:p>
        </p:txBody>
      </p:sp>
    </p:spTree>
    <p:extLst>
      <p:ext uri="{BB962C8B-B14F-4D97-AF65-F5344CB8AC3E}">
        <p14:creationId xmlns:p14="http://schemas.microsoft.com/office/powerpoint/2010/main" val="246394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recap what we have covered in this session.</a:t>
            </a:r>
          </a:p>
          <a:p>
            <a:r>
              <a:rPr lang="en-GB" dirty="0"/>
              <a:t> </a:t>
            </a:r>
          </a:p>
          <a:p>
            <a:r>
              <a:rPr lang="en-GB" b="1" dirty="0"/>
              <a:t>It is estimated that by 2025, 70% of the global workforce  will be working virtually at least 5 days a month. Having completed these sessions learning about virtual working, you should hopefully feel more confident about preparing for and starting work virtually.  It can be fun!  Why don’t you share what you’ve learnt with your friends and help them to be prepared too…</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24</a:t>
            </a:fld>
            <a:endParaRPr lang="en-US"/>
          </a:p>
        </p:txBody>
      </p:sp>
    </p:spTree>
    <p:extLst>
      <p:ext uri="{BB962C8B-B14F-4D97-AF65-F5344CB8AC3E}">
        <p14:creationId xmlns:p14="http://schemas.microsoft.com/office/powerpoint/2010/main" val="50869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43000"/>
            <a:ext cx="5486400" cy="3086100"/>
          </a:xfrm>
        </p:spPr>
      </p:sp>
      <p:sp>
        <p:nvSpPr>
          <p:cNvPr id="3" name="Notes Placeholder 2"/>
          <p:cNvSpPr>
            <a:spLocks noGrp="1"/>
          </p:cNvSpPr>
          <p:nvPr>
            <p:ph type="body" idx="1"/>
          </p:nvPr>
        </p:nvSpPr>
        <p:spPr>
          <a:xfrm>
            <a:off x="699052" y="4400549"/>
            <a:ext cx="5486400" cy="3762789"/>
          </a:xfrm>
        </p:spPr>
        <p:txBody>
          <a:bodyPr/>
          <a:lstStyle/>
          <a:p>
            <a:r>
              <a:rPr lang="en-GB" dirty="0"/>
              <a:t>Firstly, </a:t>
            </a:r>
            <a:r>
              <a:rPr lang="en-GB" i="1" dirty="0"/>
              <a:t>what is virtual working?  </a:t>
            </a:r>
            <a:r>
              <a:rPr lang="en-GB" dirty="0"/>
              <a:t>Does anyone know someone – a family member or friend - who is working virtually and what this means? </a:t>
            </a:r>
          </a:p>
          <a:p>
            <a:pPr lvl="0"/>
            <a:r>
              <a:rPr lang="en-GB" dirty="0"/>
              <a:t>Virtual working is when employees carry out the tasks required of them in their job individually, from different locations (usually a home environment), rather than carrying out these tasks altogether, in a central office location. </a:t>
            </a:r>
          </a:p>
          <a:p>
            <a:pPr lvl="0"/>
            <a:r>
              <a:rPr lang="en-GB" dirty="0"/>
              <a:t>This is resulted in a much larger focus and reliance on technology for most businesses, to enable employees to do their job effectively and stay connected with colleagues. </a:t>
            </a:r>
          </a:p>
          <a:p>
            <a:r>
              <a:rPr lang="en-GB" dirty="0"/>
              <a:t> </a:t>
            </a:r>
          </a:p>
          <a:p>
            <a:r>
              <a:rPr lang="en-GB" i="1" dirty="0"/>
              <a:t>Did virtual working exist before Covid-19?</a:t>
            </a:r>
          </a:p>
          <a:p>
            <a:pPr lvl="0"/>
            <a:r>
              <a:rPr lang="en-GB" dirty="0"/>
              <a:t>In March 2020, due to covid-19, the government instructed all non-essential businesses to close and employees were sent to work from home. The government guidelines remain that people should continue to work from home if they are able to and for many businesses, where it is not essential for employees to be in the office, their employees remain at home.  </a:t>
            </a:r>
          </a:p>
          <a:p>
            <a:pPr lvl="0"/>
            <a:r>
              <a:rPr lang="en-GB" dirty="0"/>
              <a:t>Some businesses supported employees in working from home pre-covid-19, however this was not the norm. </a:t>
            </a:r>
          </a:p>
          <a:p>
            <a:pPr lvl="0"/>
            <a:r>
              <a:rPr lang="en-GB" dirty="0"/>
              <a:t>Covid-19 has forced businesses to put provisions in place to ensure that their employees can carry out their job effectively from home, for example providing laptops, phones, chairs etc.</a:t>
            </a:r>
          </a:p>
          <a:p>
            <a:r>
              <a:rPr lang="en-GB" dirty="0"/>
              <a:t>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3</a:t>
            </a:fld>
            <a:endParaRPr lang="en-US"/>
          </a:p>
        </p:txBody>
      </p:sp>
    </p:spTree>
    <p:extLst>
      <p:ext uri="{BB962C8B-B14F-4D97-AF65-F5344CB8AC3E}">
        <p14:creationId xmlns:p14="http://schemas.microsoft.com/office/powerpoint/2010/main" val="28157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moving to virtual working, many elements of day-to-day working life have changed. For example:</a:t>
            </a:r>
          </a:p>
          <a:p>
            <a:r>
              <a:rPr lang="en-GB" dirty="0"/>
              <a:t> </a:t>
            </a:r>
          </a:p>
          <a:p>
            <a:pPr lvl="0"/>
            <a:r>
              <a:rPr lang="en-GB" dirty="0"/>
              <a:t>Regular team meetings to discuss tasks, deadlines, workloads and allow time for questions, can no longer be carried out in person, therefore have to be done virtually. </a:t>
            </a:r>
          </a:p>
          <a:p>
            <a:pPr lvl="0"/>
            <a:r>
              <a:rPr lang="en-GB" dirty="0"/>
              <a:t>Training courses and networking events which were usually held in office meeting rooms or conference centres are now not possible in person and again, have to be carried out virtually. </a:t>
            </a:r>
          </a:p>
          <a:p>
            <a:pPr lvl="0"/>
            <a:r>
              <a:rPr lang="en-GB" dirty="0"/>
              <a:t>The way that teams and companies socialise and get to know each other has changed, for example in 2020 there were obviously no in person Christmas events. </a:t>
            </a:r>
          </a:p>
          <a:p>
            <a:pPr lvl="0"/>
            <a:r>
              <a:rPr lang="en-GB" dirty="0"/>
              <a:t>Employees don’t have access to the same equipment that was available to them in the office, e.g. printer, phones, large monitors, PCs and a suitable desk and chair to work from. </a:t>
            </a:r>
          </a:p>
          <a:p>
            <a:pPr lvl="0"/>
            <a:r>
              <a:rPr lang="en-GB" dirty="0"/>
              <a:t>In roles where employees work directly with clients or customers, it is important to build and maintain strong relationships and prior to virtual working, the majority of this was done face-to-face and may have included travelling to different cities or countries. </a:t>
            </a:r>
          </a:p>
          <a:p>
            <a:r>
              <a:rPr lang="en-GB" dirty="0"/>
              <a:t> </a:t>
            </a:r>
          </a:p>
        </p:txBody>
      </p:sp>
      <p:sp>
        <p:nvSpPr>
          <p:cNvPr id="4" name="Slide Number Placeholder 3"/>
          <p:cNvSpPr>
            <a:spLocks noGrp="1"/>
          </p:cNvSpPr>
          <p:nvPr>
            <p:ph type="sldNum" sz="quarter" idx="5"/>
          </p:nvPr>
        </p:nvSpPr>
        <p:spPr/>
        <p:txBody>
          <a:bodyPr/>
          <a:lstStyle/>
          <a:p>
            <a:fld id="{610CD6B5-BC82-D549-B178-A0EADED6BB17}" type="slidenum">
              <a:rPr lang="en-US" smtClean="0"/>
              <a:t>4</a:t>
            </a:fld>
            <a:endParaRPr lang="en-US"/>
          </a:p>
        </p:txBody>
      </p:sp>
    </p:spTree>
    <p:extLst>
      <p:ext uri="{BB962C8B-B14F-4D97-AF65-F5344CB8AC3E}">
        <p14:creationId xmlns:p14="http://schemas.microsoft.com/office/powerpoint/2010/main" val="232753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does this mean for the future?</a:t>
            </a:r>
          </a:p>
          <a:p>
            <a:pPr lvl="0"/>
            <a:r>
              <a:rPr lang="en-GB" dirty="0"/>
              <a:t>As the situation with Covid-19 remains ever changing, the future for ways of working is still uncertain.</a:t>
            </a:r>
          </a:p>
          <a:p>
            <a:pPr lvl="0"/>
            <a:r>
              <a:rPr lang="en-GB" dirty="0"/>
              <a:t>However many businesses have already said that they do not envisage all staff returning to the office on a full-time basis and that an element of virtual working will remain.</a:t>
            </a:r>
          </a:p>
          <a:p>
            <a:pPr lvl="0"/>
            <a:r>
              <a:rPr lang="en-GB" dirty="0"/>
              <a:t>For example, in August 2020, the BBC surveyed 50 of the biggest UK employers and found that at that time, 24 of the 50 did not have any plans in place to return employees to working in their offices - </a:t>
            </a:r>
            <a:r>
              <a:rPr lang="en-GB" u="sng" dirty="0">
                <a:hlinkClick r:id="rId3"/>
              </a:rPr>
              <a:t>https://www.bbc.co.uk/news/business-53901310</a:t>
            </a:r>
            <a:endParaRPr lang="en-GB" dirty="0"/>
          </a:p>
          <a:p>
            <a:r>
              <a:rPr lang="en-GB" dirty="0"/>
              <a:t> </a:t>
            </a:r>
          </a:p>
          <a:p>
            <a:r>
              <a:rPr lang="en-GB" dirty="0"/>
              <a:t>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5</a:t>
            </a:fld>
            <a:endParaRPr lang="en-US"/>
          </a:p>
        </p:txBody>
      </p:sp>
    </p:spTree>
    <p:extLst>
      <p:ext uri="{BB962C8B-B14F-4D97-AF65-F5344CB8AC3E}">
        <p14:creationId xmlns:p14="http://schemas.microsoft.com/office/powerpoint/2010/main" val="394273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0" y="4387297"/>
            <a:ext cx="5377070" cy="4080841"/>
          </a:xfrm>
        </p:spPr>
        <p:txBody>
          <a:bodyPr/>
          <a:lstStyle/>
          <a:p>
            <a:r>
              <a:rPr lang="en-US" sz="1000" i="1" dirty="0"/>
              <a:t>Break the young people into small groups/break-out rooms. </a:t>
            </a:r>
            <a:endParaRPr lang="en-GB" sz="1000" i="1" dirty="0"/>
          </a:p>
          <a:p>
            <a:r>
              <a:rPr lang="en-US" sz="1000" i="1" dirty="0"/>
              <a:t> </a:t>
            </a:r>
            <a:endParaRPr lang="en-GB" sz="1000" i="1" dirty="0"/>
          </a:p>
          <a:p>
            <a:r>
              <a:rPr lang="en-US" sz="1000" i="1" dirty="0"/>
              <a:t>Give the young people ten minutes in their groups to discuss the below questions and be ready to present back to the group:</a:t>
            </a:r>
            <a:endParaRPr lang="en-GB" sz="1000" i="1" dirty="0"/>
          </a:p>
          <a:p>
            <a:pPr lvl="0"/>
            <a:r>
              <a:rPr lang="en-GB" sz="1000" dirty="0"/>
              <a:t>What do you think the three biggest advantages and disadvantages are about working virtually?</a:t>
            </a:r>
          </a:p>
          <a:p>
            <a:endParaRPr lang="en-GB" sz="1000" i="1" dirty="0"/>
          </a:p>
          <a:p>
            <a:r>
              <a:rPr lang="en-GB" sz="1000" i="1" dirty="0"/>
              <a:t>Examples of advantages (to suggest if not raised by a group):</a:t>
            </a:r>
          </a:p>
          <a:p>
            <a:pPr lvl="0"/>
            <a:r>
              <a:rPr lang="en-GB" sz="1000" dirty="0"/>
              <a:t>Less commuting means cost and time savings for employees and is more environmentally friendly.</a:t>
            </a:r>
          </a:p>
          <a:p>
            <a:pPr lvl="0"/>
            <a:r>
              <a:rPr lang="en-GB" sz="1000" dirty="0"/>
              <a:t>Less overheads for companies in the long term, i.e. renting large office spaces.</a:t>
            </a:r>
          </a:p>
          <a:p>
            <a:pPr lvl="0"/>
            <a:r>
              <a:rPr lang="en-GB" sz="1000" dirty="0"/>
              <a:t>Some people would say that they are more productive at home because of less distractions, e.g. chatting with colleagues.</a:t>
            </a:r>
          </a:p>
          <a:p>
            <a:pPr lvl="0"/>
            <a:r>
              <a:rPr lang="en-GB" sz="1000" dirty="0"/>
              <a:t>More opportunities for employees and employers, i.e. the pool of available roles/candidates could be larger if employees and employers are not restricted by geographical location.</a:t>
            </a:r>
          </a:p>
          <a:p>
            <a:r>
              <a:rPr lang="en-GB" sz="1000" i="1" dirty="0"/>
              <a:t> </a:t>
            </a:r>
          </a:p>
          <a:p>
            <a:r>
              <a:rPr lang="en-GB" sz="1000" i="1" dirty="0"/>
              <a:t>Examples of disadvantages (to suggest if not raised by a group):</a:t>
            </a:r>
          </a:p>
          <a:p>
            <a:pPr lvl="0"/>
            <a:r>
              <a:rPr lang="en-GB" sz="1000" dirty="0"/>
              <a:t>Communicating and building relationships with colleagues can be more difficult so working from home may feel more isolating. </a:t>
            </a:r>
          </a:p>
          <a:p>
            <a:pPr lvl="0"/>
            <a:r>
              <a:rPr lang="en-GB" sz="1000" dirty="0"/>
              <a:t>Lack of suitable work space, i.e. many people have to work from their bedrooms or communal living areas.</a:t>
            </a:r>
          </a:p>
          <a:p>
            <a:pPr lvl="0"/>
            <a:r>
              <a:rPr lang="en-GB" sz="1000" dirty="0"/>
              <a:t>Some people would say that they are more distracted at home, e.g. family and friends being around you, household chores to complete. </a:t>
            </a:r>
          </a:p>
          <a:p>
            <a:pPr lvl="0"/>
            <a:r>
              <a:rPr lang="en-GB" sz="1000" dirty="0"/>
              <a:t>Lack of exercise and fresh air due to not commuting to and from the office daily. </a:t>
            </a:r>
          </a:p>
          <a:p>
            <a:pPr lvl="0"/>
            <a:r>
              <a:rPr lang="en-GB" sz="1000" dirty="0"/>
              <a:t>Technology can be problematic, e.g. although companies can provide laptops, employees often rely on their own home Wi-Fi to be able to work. </a:t>
            </a:r>
          </a:p>
          <a:p>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6</a:t>
            </a:fld>
            <a:endParaRPr lang="en-US"/>
          </a:p>
        </p:txBody>
      </p:sp>
    </p:spTree>
    <p:extLst>
      <p:ext uri="{BB962C8B-B14F-4D97-AF65-F5344CB8AC3E}">
        <p14:creationId xmlns:p14="http://schemas.microsoft.com/office/powerpoint/2010/main" val="90427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to hear from young people currently working virtually at Phoenix Group.  </a:t>
            </a:r>
            <a:endParaRPr lang="en-GB" dirty="0"/>
          </a:p>
          <a:p>
            <a:endParaRPr lang="en-US" dirty="0"/>
          </a:p>
          <a:p>
            <a:r>
              <a:rPr lang="en-US" dirty="0"/>
              <a:t>Trainer Note: You can use this video or if you want to have the voice</a:t>
            </a:r>
            <a:r>
              <a:rPr lang="en-US" baseline="0" dirty="0"/>
              <a:t> of young people coming through in your delivery you can involve young people from your organisation. Just remember, if delivering through DYW Live they would need to have a disclosure to get access to GLOW which can take some time to </a:t>
            </a:r>
            <a:r>
              <a:rPr lang="en-US" baseline="0" dirty="0" err="1"/>
              <a:t>organise</a:t>
            </a:r>
            <a:r>
              <a:rPr lang="en-US" baseline="0" dirty="0"/>
              <a:t>. </a:t>
            </a:r>
          </a:p>
          <a:p>
            <a:endParaRPr lang="en-US" baseline="0" dirty="0"/>
          </a:p>
          <a:p>
            <a:r>
              <a:rPr lang="en-US" baseline="0" dirty="0"/>
              <a:t>The video can also be linked to through You Tube separately</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7</a:t>
            </a:fld>
            <a:endParaRPr lang="en-US"/>
          </a:p>
        </p:txBody>
      </p:sp>
    </p:spTree>
    <p:extLst>
      <p:ext uri="{BB962C8B-B14F-4D97-AF65-F5344CB8AC3E}">
        <p14:creationId xmlns:p14="http://schemas.microsoft.com/office/powerpoint/2010/main" val="199238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just recap on what we have covered </a:t>
            </a:r>
          </a:p>
          <a:p>
            <a:r>
              <a:rPr lang="en-GB" dirty="0"/>
              <a:t>Trainer</a:t>
            </a:r>
            <a:r>
              <a:rPr lang="en-GB" baseline="0" dirty="0"/>
              <a:t> Note – You can edit the final paragraph to reflect the time between your 3 sessions. </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8</a:t>
            </a:fld>
            <a:endParaRPr lang="en-US"/>
          </a:p>
        </p:txBody>
      </p:sp>
    </p:spTree>
    <p:extLst>
      <p:ext uri="{BB962C8B-B14F-4D97-AF65-F5344CB8AC3E}">
        <p14:creationId xmlns:p14="http://schemas.microsoft.com/office/powerpoint/2010/main" val="96326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Session 2 – Working Virtually</a:t>
            </a:r>
            <a:r>
              <a:rPr lang="en-GB" dirty="0"/>
              <a:t> (30 minutes)</a:t>
            </a:r>
          </a:p>
          <a:p>
            <a:r>
              <a:rPr lang="en-GB" b="1" dirty="0"/>
              <a:t> </a:t>
            </a:r>
            <a:endParaRPr lang="en-GB" dirty="0"/>
          </a:p>
          <a:p>
            <a:r>
              <a:rPr lang="en-GB" dirty="0"/>
              <a:t>We are now going to have a look at what you can do to prepare yourself to work virtually and what your employer will do to help you.</a:t>
            </a:r>
          </a:p>
          <a:p>
            <a:endParaRPr lang="en-US" dirty="0"/>
          </a:p>
          <a:p>
            <a:r>
              <a:rPr lang="en-US" dirty="0"/>
              <a:t>Trainer Note – you can copy the Summary slide from the last session to go over this as a starting</a:t>
            </a:r>
            <a:r>
              <a:rPr lang="en-US" baseline="0" dirty="0"/>
              <a:t> slide, ‘before we get started let’s reflect back on what we discussed in the last session’</a:t>
            </a:r>
            <a:endParaRPr lang="en-US" dirty="0"/>
          </a:p>
        </p:txBody>
      </p:sp>
      <p:sp>
        <p:nvSpPr>
          <p:cNvPr id="4" name="Slide Number Placeholder 3"/>
          <p:cNvSpPr>
            <a:spLocks noGrp="1"/>
          </p:cNvSpPr>
          <p:nvPr>
            <p:ph type="sldNum" sz="quarter" idx="5"/>
          </p:nvPr>
        </p:nvSpPr>
        <p:spPr/>
        <p:txBody>
          <a:bodyPr/>
          <a:lstStyle/>
          <a:p>
            <a:fld id="{610CD6B5-BC82-D549-B178-A0EADED6BB17}" type="slidenum">
              <a:rPr lang="en-US" smtClean="0"/>
              <a:t>9</a:t>
            </a:fld>
            <a:endParaRPr lang="en-US"/>
          </a:p>
        </p:txBody>
      </p:sp>
    </p:spTree>
    <p:extLst>
      <p:ext uri="{BB962C8B-B14F-4D97-AF65-F5344CB8AC3E}">
        <p14:creationId xmlns:p14="http://schemas.microsoft.com/office/powerpoint/2010/main" val="352768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B718A3-3445-43D9-A87E-D8F161913B86}"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76379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718A3-3445-43D9-A87E-D8F161913B86}"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340306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718A3-3445-43D9-A87E-D8F161913B86}"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1833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B718A3-3445-43D9-A87E-D8F161913B86}"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389841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B718A3-3445-43D9-A87E-D8F161913B86}"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239478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B718A3-3445-43D9-A87E-D8F161913B86}"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71318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B718A3-3445-43D9-A87E-D8F161913B86}"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58170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B718A3-3445-43D9-A87E-D8F161913B86}"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12059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718A3-3445-43D9-A87E-D8F161913B86}"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29627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718A3-3445-43D9-A87E-D8F161913B86}"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195975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B718A3-3445-43D9-A87E-D8F161913B86}"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AD910-71C6-414C-A8D6-4E38FA4CC4A5}" type="slidenum">
              <a:rPr lang="en-GB" smtClean="0"/>
              <a:t>‹#›</a:t>
            </a:fld>
            <a:endParaRPr lang="en-GB"/>
          </a:p>
        </p:txBody>
      </p:sp>
    </p:spTree>
    <p:extLst>
      <p:ext uri="{BB962C8B-B14F-4D97-AF65-F5344CB8AC3E}">
        <p14:creationId xmlns:p14="http://schemas.microsoft.com/office/powerpoint/2010/main" val="325043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18A3-3445-43D9-A87E-D8F161913B86}" type="datetimeFigureOut">
              <a:rPr lang="en-GB" smtClean="0"/>
              <a:t>18/02/2022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AD910-71C6-414C-A8D6-4E38FA4CC4A5}" type="slidenum">
              <a:rPr lang="en-GB" smtClean="0"/>
              <a:t>‹#›</a:t>
            </a:fld>
            <a:endParaRPr lang="en-GB"/>
          </a:p>
        </p:txBody>
      </p:sp>
    </p:spTree>
    <p:extLst>
      <p:ext uri="{BB962C8B-B14F-4D97-AF65-F5344CB8AC3E}">
        <p14:creationId xmlns:p14="http://schemas.microsoft.com/office/powerpoint/2010/main" val="388447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0zg7KJ_1p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zAgpJLyO9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www.samaritans.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app.mindtools.com/#/dyw-master/logi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eKVJVLHZkM&amp;t=12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49BF62B-40C6-442A-AAFD-E019D557A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871352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42B54"/>
                </a:solidFill>
                <a:latin typeface="Glober Bold" pitchFamily="50" charset="0"/>
              </a:rPr>
              <a:t>On Boarding</a:t>
            </a:r>
          </a:p>
        </p:txBody>
      </p:sp>
      <p:sp>
        <p:nvSpPr>
          <p:cNvPr id="3" name="Content Placeholder 2"/>
          <p:cNvSpPr>
            <a:spLocks noGrp="1"/>
          </p:cNvSpPr>
          <p:nvPr>
            <p:ph idx="1"/>
          </p:nvPr>
        </p:nvSpPr>
        <p:spPr>
          <a:xfrm>
            <a:off x="838201" y="1498366"/>
            <a:ext cx="10124974" cy="1687596"/>
          </a:xfrm>
        </p:spPr>
        <p:txBody>
          <a:bodyPr>
            <a:normAutofit fontScale="92500" lnSpcReduction="10000"/>
          </a:bodyPr>
          <a:lstStyle/>
          <a:p>
            <a:pPr marL="0" indent="0" algn="ctr">
              <a:buNone/>
            </a:pPr>
            <a:r>
              <a:rPr lang="en-GB" dirty="0">
                <a:solidFill>
                  <a:srgbClr val="142B54"/>
                </a:solidFill>
                <a:latin typeface="Glober SemiBold" pitchFamily="50" charset="0"/>
                <a:cs typeface="Arial" panose="020B0604020202020204" pitchFamily="34" charset="0"/>
              </a:rPr>
              <a:t>On Boarding is the process of getting you ready and started with a company</a:t>
            </a:r>
          </a:p>
          <a:p>
            <a:pPr marL="0" indent="0" algn="ctr">
              <a:buNone/>
            </a:pPr>
            <a:endParaRPr lang="en-GB" dirty="0">
              <a:solidFill>
                <a:srgbClr val="142B54"/>
              </a:solidFill>
              <a:latin typeface="Glober SemiBold" pitchFamily="50" charset="0"/>
              <a:cs typeface="Arial" panose="020B0604020202020204" pitchFamily="34" charset="0"/>
            </a:endParaRPr>
          </a:p>
          <a:p>
            <a:pPr marL="0" indent="0" algn="ctr">
              <a:buNone/>
            </a:pPr>
            <a:r>
              <a:rPr lang="en-GB" dirty="0">
                <a:solidFill>
                  <a:srgbClr val="142B54"/>
                </a:solidFill>
                <a:latin typeface="Glober SemiBold" pitchFamily="50" charset="0"/>
                <a:cs typeface="Arial" panose="020B0604020202020204" pitchFamily="34" charset="0"/>
              </a:rPr>
              <a:t>A company may call this Induction </a:t>
            </a:r>
          </a:p>
          <a:p>
            <a:pPr marL="0" indent="0" algn="ctr">
              <a:buNone/>
            </a:pPr>
            <a:endParaRPr lang="en-GB" dirty="0">
              <a:solidFill>
                <a:srgbClr val="142B54"/>
              </a:solidFill>
              <a:latin typeface="Arial" panose="020B0604020202020204" pitchFamily="34" charset="0"/>
              <a:cs typeface="Arial" panose="020B0604020202020204" pitchFamily="34" charset="0"/>
            </a:endParaRPr>
          </a:p>
          <a:p>
            <a:pPr marL="0" indent="0">
              <a:buNone/>
            </a:pPr>
            <a:endParaRPr lang="en-GB" dirty="0">
              <a:solidFill>
                <a:srgbClr val="323360"/>
              </a:solidFill>
              <a:latin typeface="Arial" panose="020B0604020202020204" pitchFamily="34" charset="0"/>
              <a:cs typeface="Arial" panose="020B0604020202020204" pitchFamily="34" charset="0"/>
            </a:endParaRPr>
          </a:p>
        </p:txBody>
      </p:sp>
      <p:sp>
        <p:nvSpPr>
          <p:cNvPr id="8" name="Rectangle 7"/>
          <p:cNvSpPr/>
          <p:nvPr/>
        </p:nvSpPr>
        <p:spPr>
          <a:xfrm>
            <a:off x="3234089" y="3865746"/>
            <a:ext cx="8624236" cy="1569660"/>
          </a:xfrm>
          <a:prstGeom prst="rect">
            <a:avLst/>
          </a:prstGeom>
        </p:spPr>
        <p:txBody>
          <a:bodyPr wrap="square">
            <a:spAutoFit/>
          </a:bodyPr>
          <a:lstStyle/>
          <a:p>
            <a:r>
              <a:rPr lang="en-GB" sz="2400" dirty="0">
                <a:solidFill>
                  <a:srgbClr val="142B54"/>
                </a:solidFill>
                <a:latin typeface="Glober SemiBold" pitchFamily="50" charset="0"/>
                <a:cs typeface="Arial" panose="020B0604020202020204" pitchFamily="34" charset="0"/>
              </a:rPr>
              <a:t>It is the process of helping new members of the organisation adjust to social and performance aspects of their new jobs quickly and smoothly, and learn the attitudes, knowledge, skills, and behaviours required to work effectively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8114"/>
            <a:ext cx="3951272" cy="2699886"/>
          </a:xfrm>
          <a:prstGeom prst="rect">
            <a:avLst/>
          </a:prstGeom>
        </p:spPr>
      </p:pic>
    </p:spTree>
    <p:extLst>
      <p:ext uri="{BB962C8B-B14F-4D97-AF65-F5344CB8AC3E}">
        <p14:creationId xmlns:p14="http://schemas.microsoft.com/office/powerpoint/2010/main" val="9400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93CF-4FC6-9D42-A326-F2EFDDA4BC2E}"/>
              </a:ext>
            </a:extLst>
          </p:cNvPr>
          <p:cNvSpPr>
            <a:spLocks noGrp="1"/>
          </p:cNvSpPr>
          <p:nvPr>
            <p:ph type="title"/>
          </p:nvPr>
        </p:nvSpPr>
        <p:spPr/>
        <p:txBody>
          <a:bodyPr/>
          <a:lstStyle/>
          <a:p>
            <a:pPr algn="ctr"/>
            <a:r>
              <a:rPr lang="en-US" b="1" dirty="0">
                <a:solidFill>
                  <a:srgbClr val="142B54"/>
                </a:solidFill>
                <a:latin typeface="Glober Bold" pitchFamily="50" charset="0"/>
              </a:rPr>
              <a:t>Activity</a:t>
            </a:r>
          </a:p>
        </p:txBody>
      </p:sp>
      <p:sp>
        <p:nvSpPr>
          <p:cNvPr id="3" name="Content Placeholder 2">
            <a:extLst>
              <a:ext uri="{FF2B5EF4-FFF2-40B4-BE49-F238E27FC236}">
                <a16:creationId xmlns:a16="http://schemas.microsoft.com/office/drawing/2014/main" id="{64558B7C-EBC2-DC4E-BF9A-7C54F045B54A}"/>
              </a:ext>
            </a:extLst>
          </p:cNvPr>
          <p:cNvSpPr>
            <a:spLocks noGrp="1"/>
          </p:cNvSpPr>
          <p:nvPr>
            <p:ph idx="1"/>
          </p:nvPr>
        </p:nvSpPr>
        <p:spPr>
          <a:xfrm>
            <a:off x="838200" y="1825625"/>
            <a:ext cx="9537834" cy="4351338"/>
          </a:xfrm>
        </p:spPr>
        <p:txBody>
          <a:bodyPr/>
          <a:lstStyle/>
          <a:p>
            <a:pPr marL="0" indent="0" algn="ctr">
              <a:buNone/>
            </a:pPr>
            <a:endParaRPr lang="en-US" dirty="0"/>
          </a:p>
          <a:p>
            <a:pPr marL="0" indent="0" algn="ctr">
              <a:buNone/>
            </a:pPr>
            <a:r>
              <a:rPr lang="en-US" sz="3600" dirty="0">
                <a:solidFill>
                  <a:srgbClr val="142B54"/>
                </a:solidFill>
                <a:latin typeface="Glober SemiBold" pitchFamily="50" charset="0"/>
              </a:rPr>
              <a:t>Breakout into small groups </a:t>
            </a:r>
          </a:p>
          <a:p>
            <a:pPr marL="0" indent="0" algn="ctr">
              <a:buNone/>
            </a:pPr>
            <a:endParaRPr lang="en-US" dirty="0">
              <a:solidFill>
                <a:srgbClr val="142B54"/>
              </a:solidFill>
              <a:latin typeface="Glober SemiBold" pitchFamily="50" charset="0"/>
            </a:endParaRPr>
          </a:p>
          <a:p>
            <a:pPr marL="0" indent="0" algn="ctr">
              <a:buNone/>
            </a:pPr>
            <a:r>
              <a:rPr lang="en-US" i="1" dirty="0">
                <a:solidFill>
                  <a:srgbClr val="142B54"/>
                </a:solidFill>
                <a:latin typeface="Glober SemiBold" pitchFamily="50" charset="0"/>
              </a:rPr>
              <a:t>If you were starting a new job in 4 weeks’ time, what could the company do before then to help you be ready to work to the best of your ability as soon as possible after starting?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608" y="3907857"/>
            <a:ext cx="1647756" cy="2950143"/>
          </a:xfrm>
          <a:prstGeom prst="rect">
            <a:avLst/>
          </a:prstGeom>
        </p:spPr>
      </p:pic>
    </p:spTree>
    <p:extLst>
      <p:ext uri="{BB962C8B-B14F-4D97-AF65-F5344CB8AC3E}">
        <p14:creationId xmlns:p14="http://schemas.microsoft.com/office/powerpoint/2010/main" val="210037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2648"/>
            <a:ext cx="10515600" cy="1325563"/>
          </a:xfrm>
        </p:spPr>
        <p:txBody>
          <a:bodyPr>
            <a:noAutofit/>
          </a:bodyPr>
          <a:lstStyle/>
          <a:p>
            <a:pPr algn="ctr"/>
            <a:r>
              <a:rPr lang="en-GB" b="1" dirty="0">
                <a:solidFill>
                  <a:srgbClr val="142B54"/>
                </a:solidFill>
                <a:latin typeface="Glober Bold" pitchFamily="50" charset="0"/>
              </a:rPr>
              <a:t>An opportunity to hear directly from an employer about onboarding and virtual working …</a:t>
            </a:r>
          </a:p>
        </p:txBody>
      </p:sp>
      <p:sp>
        <p:nvSpPr>
          <p:cNvPr id="3" name="Content Placeholder 2"/>
          <p:cNvSpPr>
            <a:spLocks noGrp="1"/>
          </p:cNvSpPr>
          <p:nvPr>
            <p:ph idx="1"/>
          </p:nvPr>
        </p:nvSpPr>
        <p:spPr>
          <a:xfrm>
            <a:off x="838200" y="2695073"/>
            <a:ext cx="10515600" cy="3481889"/>
          </a:xfrm>
        </p:spPr>
        <p:txBody>
          <a:bodyPr>
            <a:normAutofit/>
          </a:bodyPr>
          <a:lstStyle/>
          <a:p>
            <a:pPr marL="0" indent="0" algn="ctr">
              <a:buNone/>
            </a:pPr>
            <a:endParaRPr lang="en-GB" dirty="0"/>
          </a:p>
          <a:p>
            <a:pPr marL="0" indent="0" algn="ctr">
              <a:buNone/>
            </a:pPr>
            <a:r>
              <a:rPr lang="en-GB" u="sng" dirty="0">
                <a:latin typeface="Glober SemiBold" pitchFamily="50" charset="0"/>
                <a:hlinkClick r:id="rId3"/>
              </a:rPr>
              <a:t>https://www.youtube.com/watch?v=E0zg7KJ_1p0</a:t>
            </a:r>
            <a:endParaRPr lang="en-GB" u="sng" dirty="0">
              <a:latin typeface="Glober SemiBold" pitchFamily="50"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r>
              <a:rPr lang="en-GB" sz="2000" dirty="0">
                <a:latin typeface="Glober SemiBold" pitchFamily="50" charset="0"/>
              </a:rPr>
              <a:t>06:54 mins</a:t>
            </a:r>
          </a:p>
        </p:txBody>
      </p:sp>
      <p:pic>
        <p:nvPicPr>
          <p:cNvPr id="4" name="Picture 3">
            <a:extLst>
              <a:ext uri="{FF2B5EF4-FFF2-40B4-BE49-F238E27FC236}">
                <a16:creationId xmlns:a16="http://schemas.microsoft.com/office/drawing/2014/main" id="{824588A4-D813-9947-9676-06FCA26CC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91" y="4280452"/>
            <a:ext cx="3346417" cy="584615"/>
          </a:xfrm>
          <a:prstGeom prst="rect">
            <a:avLst/>
          </a:prstGeom>
        </p:spPr>
      </p:pic>
    </p:spTree>
    <p:extLst>
      <p:ext uri="{BB962C8B-B14F-4D97-AF65-F5344CB8AC3E}">
        <p14:creationId xmlns:p14="http://schemas.microsoft.com/office/powerpoint/2010/main" val="405994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142B54"/>
                </a:solidFill>
                <a:latin typeface="Glober Bold" pitchFamily="50" charset="0"/>
              </a:rPr>
              <a:t>Pre On Boarding – before you start</a:t>
            </a:r>
            <a:endParaRPr lang="en-GB" dirty="0">
              <a:solidFill>
                <a:srgbClr val="142B54"/>
              </a:solidFill>
              <a:latin typeface="Glober Bold" pitchFamily="50" charset="0"/>
            </a:endParaRPr>
          </a:p>
        </p:txBody>
      </p:sp>
      <p:sp>
        <p:nvSpPr>
          <p:cNvPr id="3" name="Content Placeholder 2"/>
          <p:cNvSpPr>
            <a:spLocks noGrp="1"/>
          </p:cNvSpPr>
          <p:nvPr>
            <p:ph idx="1"/>
          </p:nvPr>
        </p:nvSpPr>
        <p:spPr>
          <a:xfrm>
            <a:off x="838200" y="1825625"/>
            <a:ext cx="10515600" cy="1543217"/>
          </a:xfrm>
        </p:spPr>
        <p:txBody>
          <a:bodyPr>
            <a:normAutofit/>
          </a:bodyPr>
          <a:lstStyle/>
          <a:p>
            <a:pPr lvl="0"/>
            <a:r>
              <a:rPr lang="en-GB" dirty="0">
                <a:solidFill>
                  <a:srgbClr val="142B54"/>
                </a:solidFill>
                <a:latin typeface="Glober SemiBold" pitchFamily="50" charset="0"/>
              </a:rPr>
              <a:t>What you may expect from your employer: </a:t>
            </a:r>
          </a:p>
          <a:p>
            <a:pPr lvl="1"/>
            <a:r>
              <a:rPr lang="en-GB" dirty="0">
                <a:solidFill>
                  <a:srgbClr val="142B54"/>
                </a:solidFill>
                <a:latin typeface="Glober SemiBold" pitchFamily="50" charset="0"/>
              </a:rPr>
              <a:t>Induction plan/kit/logins/headset etc. </a:t>
            </a:r>
          </a:p>
          <a:p>
            <a:pPr lvl="1"/>
            <a:r>
              <a:rPr lang="en-GB" dirty="0">
                <a:solidFill>
                  <a:srgbClr val="142B54"/>
                </a:solidFill>
                <a:latin typeface="Glober SemiBold" pitchFamily="50" charset="0"/>
              </a:rPr>
              <a:t>Working from home assessment</a:t>
            </a:r>
          </a:p>
          <a:p>
            <a:pPr marL="457200" lvl="1" indent="0">
              <a:buNone/>
            </a:pPr>
            <a:endParaRPr lang="en-GB" dirty="0">
              <a:solidFill>
                <a:srgbClr val="263967"/>
              </a:solidFill>
              <a:latin typeface="Trebuchet MS" panose="020B0603020202020204" pitchFamily="34" charset="0"/>
            </a:endParaRPr>
          </a:p>
        </p:txBody>
      </p:sp>
      <p:sp>
        <p:nvSpPr>
          <p:cNvPr id="6" name="Rectangle 5"/>
          <p:cNvSpPr/>
          <p:nvPr/>
        </p:nvSpPr>
        <p:spPr>
          <a:xfrm>
            <a:off x="3801980" y="3503779"/>
            <a:ext cx="7806088" cy="2954655"/>
          </a:xfrm>
          <a:prstGeom prst="rect">
            <a:avLst/>
          </a:prstGeom>
        </p:spPr>
        <p:txBody>
          <a:bodyPr wrap="square">
            <a:spAutoFit/>
          </a:bodyPr>
          <a:lstStyle/>
          <a:p>
            <a:pPr lvl="0"/>
            <a:r>
              <a:rPr lang="en-GB" sz="2400" dirty="0">
                <a:solidFill>
                  <a:srgbClr val="142B54"/>
                </a:solidFill>
                <a:latin typeface="Glober SemiBold" pitchFamily="50" charset="0"/>
              </a:rPr>
              <a:t>What you can do – prepare and be ready for the first day </a:t>
            </a:r>
          </a:p>
          <a:p>
            <a:pPr lvl="1"/>
            <a:r>
              <a:rPr lang="en-GB" sz="2400" dirty="0">
                <a:solidFill>
                  <a:srgbClr val="142B54"/>
                </a:solidFill>
                <a:latin typeface="Glober SemiBold" pitchFamily="50" charset="0"/>
              </a:rPr>
              <a:t>Prepare your work station (Space, background, pens/note book)</a:t>
            </a:r>
          </a:p>
          <a:p>
            <a:pPr lvl="1"/>
            <a:r>
              <a:rPr lang="en-GB" sz="2400" dirty="0">
                <a:solidFill>
                  <a:srgbClr val="142B54"/>
                </a:solidFill>
                <a:latin typeface="Glober SemiBold" pitchFamily="50" charset="0"/>
              </a:rPr>
              <a:t>Check your </a:t>
            </a:r>
            <a:r>
              <a:rPr lang="en-GB" sz="2400" dirty="0" err="1">
                <a:solidFill>
                  <a:srgbClr val="142B54"/>
                </a:solidFill>
                <a:latin typeface="Glober SemiBold" pitchFamily="50" charset="0"/>
              </a:rPr>
              <a:t>wifi</a:t>
            </a:r>
            <a:endParaRPr lang="en-GB" sz="2400" dirty="0">
              <a:solidFill>
                <a:srgbClr val="142B54"/>
              </a:solidFill>
              <a:latin typeface="Glober SemiBold" pitchFamily="50" charset="0"/>
            </a:endParaRPr>
          </a:p>
          <a:p>
            <a:pPr lvl="1"/>
            <a:r>
              <a:rPr lang="en-GB" sz="2400" dirty="0">
                <a:solidFill>
                  <a:srgbClr val="142B54"/>
                </a:solidFill>
                <a:latin typeface="Glober SemiBold" pitchFamily="50" charset="0"/>
              </a:rPr>
              <a:t>Appropriate clothing</a:t>
            </a:r>
          </a:p>
          <a:p>
            <a:pPr lvl="1"/>
            <a:r>
              <a:rPr lang="en-GB" sz="2400" dirty="0">
                <a:solidFill>
                  <a:srgbClr val="142B54"/>
                </a:solidFill>
                <a:latin typeface="Glober SemiBold" pitchFamily="50" charset="0"/>
              </a:rPr>
              <a:t>Smile on your face</a:t>
            </a:r>
          </a:p>
          <a:p>
            <a:pPr lvl="1"/>
            <a:r>
              <a:rPr lang="en-GB" sz="2400" dirty="0">
                <a:solidFill>
                  <a:srgbClr val="142B54"/>
                </a:solidFill>
                <a:latin typeface="Glober SemiBold" pitchFamily="50" charset="0"/>
              </a:rPr>
              <a:t>Video on</a:t>
            </a:r>
          </a:p>
          <a:p>
            <a:endParaRPr lang="en-GB"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8114"/>
            <a:ext cx="3951272" cy="2699886"/>
          </a:xfrm>
          <a:prstGeom prst="rect">
            <a:avLst/>
          </a:prstGeom>
        </p:spPr>
      </p:pic>
    </p:spTree>
    <p:extLst>
      <p:ext uri="{BB962C8B-B14F-4D97-AF65-F5344CB8AC3E}">
        <p14:creationId xmlns:p14="http://schemas.microsoft.com/office/powerpoint/2010/main" val="164136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42B54"/>
                </a:solidFill>
                <a:latin typeface="Glober Bold" pitchFamily="50" charset="0"/>
              </a:rPr>
              <a:t>On Boarding </a:t>
            </a:r>
          </a:p>
        </p:txBody>
      </p:sp>
      <p:sp>
        <p:nvSpPr>
          <p:cNvPr id="3" name="Content Placeholder 2"/>
          <p:cNvSpPr>
            <a:spLocks noGrp="1"/>
          </p:cNvSpPr>
          <p:nvPr>
            <p:ph idx="1"/>
          </p:nvPr>
        </p:nvSpPr>
        <p:spPr>
          <a:xfrm>
            <a:off x="838200" y="1549667"/>
            <a:ext cx="11039375" cy="4627296"/>
          </a:xfrm>
        </p:spPr>
        <p:txBody>
          <a:bodyPr>
            <a:normAutofit fontScale="47500" lnSpcReduction="20000"/>
          </a:bodyPr>
          <a:lstStyle/>
          <a:p>
            <a:pPr lvl="0"/>
            <a:r>
              <a:rPr lang="en-GB" sz="5900" dirty="0">
                <a:solidFill>
                  <a:srgbClr val="142B54"/>
                </a:solidFill>
                <a:latin typeface="Glober SemiBold" pitchFamily="50" charset="0"/>
              </a:rPr>
              <a:t>What to expect from your employer </a:t>
            </a:r>
          </a:p>
          <a:p>
            <a:pPr marL="2781300" lvl="1" indent="-265113"/>
            <a:r>
              <a:rPr lang="en-GB" sz="4600" dirty="0">
                <a:solidFill>
                  <a:srgbClr val="142B54"/>
                </a:solidFill>
                <a:latin typeface="Glober SemiBold" pitchFamily="50" charset="0"/>
              </a:rPr>
              <a:t>Induction plan discussion</a:t>
            </a:r>
          </a:p>
          <a:p>
            <a:pPr marL="2781300" lvl="1" indent="-265113"/>
            <a:r>
              <a:rPr lang="en-GB" sz="4600" dirty="0">
                <a:solidFill>
                  <a:srgbClr val="142B54"/>
                </a:solidFill>
                <a:latin typeface="Glober SemiBold" pitchFamily="50" charset="0"/>
              </a:rPr>
              <a:t>Policies - Health and Safety, GDPR, policies </a:t>
            </a:r>
          </a:p>
          <a:p>
            <a:pPr marL="2781300" lvl="1" indent="-265113"/>
            <a:r>
              <a:rPr lang="en-GB" sz="4600" dirty="0">
                <a:solidFill>
                  <a:srgbClr val="142B54"/>
                </a:solidFill>
                <a:latin typeface="Glober SemiBold" pitchFamily="50" charset="0"/>
              </a:rPr>
              <a:t>Procedures and processes of the work place explained and documents shared</a:t>
            </a:r>
          </a:p>
          <a:p>
            <a:pPr marL="2781300" lvl="1" indent="-265113"/>
            <a:r>
              <a:rPr lang="en-GB" sz="4600" dirty="0">
                <a:solidFill>
                  <a:srgbClr val="142B54"/>
                </a:solidFill>
                <a:latin typeface="Glober SemiBold" pitchFamily="50" charset="0"/>
              </a:rPr>
              <a:t>Organisation introduction – Culture, values, vision, colleagues and roles</a:t>
            </a:r>
          </a:p>
          <a:p>
            <a:pPr marL="2781300" lvl="1" indent="-265113"/>
            <a:r>
              <a:rPr lang="en-GB" sz="4600" dirty="0">
                <a:solidFill>
                  <a:srgbClr val="142B54"/>
                </a:solidFill>
                <a:latin typeface="Glober SemiBold" pitchFamily="50" charset="0"/>
              </a:rPr>
              <a:t>Guidance on one to one meetings work/team meetings, </a:t>
            </a:r>
          </a:p>
          <a:p>
            <a:pPr marL="2781300" lvl="1" indent="-265113"/>
            <a:r>
              <a:rPr lang="en-GB" sz="4600" dirty="0">
                <a:solidFill>
                  <a:srgbClr val="142B54"/>
                </a:solidFill>
                <a:latin typeface="Glober SemiBold" pitchFamily="50" charset="0"/>
              </a:rPr>
              <a:t>Guidance on breaks/lunch times etc</a:t>
            </a:r>
          </a:p>
          <a:p>
            <a:pPr marL="2781300" lvl="1" indent="-265113"/>
            <a:r>
              <a:rPr lang="en-GB" sz="4600" dirty="0">
                <a:solidFill>
                  <a:srgbClr val="142B54"/>
                </a:solidFill>
                <a:latin typeface="Glober SemiBold" pitchFamily="50" charset="0"/>
              </a:rPr>
              <a:t>Guidance on flexible working/hours of work </a:t>
            </a:r>
          </a:p>
          <a:p>
            <a:pPr marL="2781300" lvl="1" indent="-265113"/>
            <a:r>
              <a:rPr lang="en-GB" sz="4600" dirty="0">
                <a:solidFill>
                  <a:srgbClr val="142B54"/>
                </a:solidFill>
                <a:latin typeface="Glober SemiBold" pitchFamily="50" charset="0"/>
              </a:rPr>
              <a:t>Introduction to Mentor/supervisor/buddy</a:t>
            </a:r>
          </a:p>
          <a:p>
            <a:pPr marL="2781300" lvl="1" indent="-265113"/>
            <a:r>
              <a:rPr lang="en-GB" sz="4600" dirty="0">
                <a:solidFill>
                  <a:srgbClr val="142B54"/>
                </a:solidFill>
                <a:latin typeface="Glober SemiBold" pitchFamily="50" charset="0"/>
              </a:rPr>
              <a:t>One to one meeting on expectations of you in the role and support available </a:t>
            </a:r>
          </a:p>
          <a:p>
            <a:pPr lvl="1"/>
            <a:endParaRPr lang="en-GB" sz="8600" dirty="0">
              <a:solidFill>
                <a:srgbClr val="142B54"/>
              </a:solidFill>
              <a:latin typeface="Trebuchet MS" panose="020B0603020202020204" pitchFamily="34" charset="0"/>
            </a:endParaRPr>
          </a:p>
          <a:p>
            <a:pPr marL="457200" lvl="1" indent="0">
              <a:buNone/>
            </a:pPr>
            <a:endParaRPr lang="en-GB" sz="4000" dirty="0">
              <a:solidFill>
                <a:srgbClr val="142B54"/>
              </a:solidFill>
            </a:endParaRP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58114"/>
            <a:ext cx="3951272" cy="2699886"/>
          </a:xfrm>
          <a:prstGeom prst="rect">
            <a:avLst/>
          </a:prstGeom>
        </p:spPr>
      </p:pic>
    </p:spTree>
    <p:extLst>
      <p:ext uri="{BB962C8B-B14F-4D97-AF65-F5344CB8AC3E}">
        <p14:creationId xmlns:p14="http://schemas.microsoft.com/office/powerpoint/2010/main" val="110442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42B54"/>
                </a:solidFill>
                <a:latin typeface="Glober Bold" pitchFamily="50" charset="0"/>
              </a:rPr>
              <a:t>On Boarding and Working Virtually </a:t>
            </a:r>
            <a:endParaRPr lang="en-GB" dirty="0">
              <a:solidFill>
                <a:srgbClr val="142B54"/>
              </a:solidFill>
              <a:latin typeface="Glober Bold" pitchFamily="50" charset="0"/>
            </a:endParaRPr>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r>
              <a:rPr lang="en-GB" sz="3000" dirty="0">
                <a:solidFill>
                  <a:srgbClr val="142B54"/>
                </a:solidFill>
                <a:latin typeface="Glober SemiBold" pitchFamily="50" charset="0"/>
              </a:rPr>
              <a:t>What your employer expects from you?</a:t>
            </a:r>
          </a:p>
          <a:p>
            <a:pPr lvl="1"/>
            <a:r>
              <a:rPr lang="en-GB" sz="2600" dirty="0">
                <a:solidFill>
                  <a:srgbClr val="142B54"/>
                </a:solidFill>
                <a:latin typeface="Glober SemiBold" pitchFamily="50" charset="0"/>
              </a:rPr>
              <a:t>Be on time</a:t>
            </a:r>
          </a:p>
          <a:p>
            <a:pPr lvl="1"/>
            <a:r>
              <a:rPr lang="en-GB" sz="2600" dirty="0">
                <a:solidFill>
                  <a:srgbClr val="142B54"/>
                </a:solidFill>
                <a:latin typeface="Glober SemiBold" pitchFamily="50" charset="0"/>
              </a:rPr>
              <a:t>Be prepared</a:t>
            </a:r>
          </a:p>
          <a:p>
            <a:pPr lvl="1"/>
            <a:r>
              <a:rPr lang="en-GB" sz="2600" dirty="0">
                <a:solidFill>
                  <a:srgbClr val="142B54"/>
                </a:solidFill>
                <a:latin typeface="Glober SemiBold" pitchFamily="50" charset="0"/>
              </a:rPr>
              <a:t>Be involved</a:t>
            </a:r>
          </a:p>
          <a:p>
            <a:pPr lvl="1"/>
            <a:r>
              <a:rPr lang="en-GB" sz="2600" dirty="0">
                <a:solidFill>
                  <a:srgbClr val="142B54"/>
                </a:solidFill>
                <a:latin typeface="Glober SemiBold" pitchFamily="50" charset="0"/>
              </a:rPr>
              <a:t>Be interested </a:t>
            </a:r>
          </a:p>
          <a:p>
            <a:pPr lvl="1"/>
            <a:r>
              <a:rPr lang="en-GB" sz="2600" dirty="0">
                <a:solidFill>
                  <a:srgbClr val="142B54"/>
                </a:solidFill>
                <a:latin typeface="Glober SemiBold" pitchFamily="50" charset="0"/>
              </a:rPr>
              <a:t>Be an ambassador</a:t>
            </a:r>
          </a:p>
          <a:p>
            <a:pPr lvl="1"/>
            <a:r>
              <a:rPr lang="en-GB" sz="2600" dirty="0">
                <a:solidFill>
                  <a:srgbClr val="142B54"/>
                </a:solidFill>
                <a:latin typeface="Glober SemiBold" pitchFamily="50" charset="0"/>
              </a:rPr>
              <a:t>Be respectful on social media</a:t>
            </a:r>
          </a:p>
          <a:p>
            <a:pPr lvl="1"/>
            <a:endParaRPr lang="en-GB" dirty="0">
              <a:solidFill>
                <a:srgbClr val="142B54"/>
              </a:solidFill>
              <a:latin typeface="Glober SemiBold" pitchFamily="50" charset="0"/>
            </a:endParaRPr>
          </a:p>
          <a:p>
            <a:pPr marL="0" lvl="0" indent="0" algn="ctr">
              <a:buNone/>
            </a:pPr>
            <a:r>
              <a:rPr lang="en-GB" sz="3000" dirty="0">
                <a:solidFill>
                  <a:srgbClr val="142B54"/>
                </a:solidFill>
                <a:latin typeface="Glober SemiBold" pitchFamily="50" charset="0"/>
              </a:rPr>
              <a:t>It isn’t possible to fully cover all the aspects of a job in, say two weeks, but it is a chance to lay the groundwork of the skills and tasks needed</a:t>
            </a:r>
          </a:p>
          <a:p>
            <a:pPr marL="0" lvl="0" indent="0" algn="ctr">
              <a:buNone/>
            </a:pPr>
            <a:r>
              <a:rPr lang="en-GB" sz="3000" dirty="0">
                <a:solidFill>
                  <a:srgbClr val="142B54"/>
                </a:solidFill>
                <a:latin typeface="Glober SemiBold" pitchFamily="50" charset="0"/>
              </a:rPr>
              <a:t>Be patient and ask questions</a:t>
            </a:r>
          </a:p>
          <a:p>
            <a:pPr marL="457200" lvl="1" indent="0">
              <a:buNone/>
            </a:pPr>
            <a:endParaRPr lang="en-GB" dirty="0"/>
          </a:p>
          <a:p>
            <a:pPr marL="0" indent="0">
              <a:buNone/>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00" t="53347"/>
          <a:stretch/>
        </p:blipFill>
        <p:spPr>
          <a:xfrm>
            <a:off x="0" y="5088584"/>
            <a:ext cx="2056598" cy="1595753"/>
          </a:xfrm>
          <a:prstGeom prst="rect">
            <a:avLst/>
          </a:prstGeom>
        </p:spPr>
      </p:pic>
    </p:spTree>
    <p:extLst>
      <p:ext uri="{BB962C8B-B14F-4D97-AF65-F5344CB8AC3E}">
        <p14:creationId xmlns:p14="http://schemas.microsoft.com/office/powerpoint/2010/main" val="76793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42B54"/>
                </a:solidFill>
                <a:latin typeface="Glober Bold" pitchFamily="50" charset="0"/>
              </a:rPr>
              <a:t>Working Virtually </a:t>
            </a:r>
          </a:p>
        </p:txBody>
      </p:sp>
      <p:sp>
        <p:nvSpPr>
          <p:cNvPr id="3" name="Content Placeholder 2"/>
          <p:cNvSpPr>
            <a:spLocks noGrp="1"/>
          </p:cNvSpPr>
          <p:nvPr>
            <p:ph idx="1"/>
          </p:nvPr>
        </p:nvSpPr>
        <p:spPr>
          <a:xfrm>
            <a:off x="838200" y="1855443"/>
            <a:ext cx="10515600" cy="4351338"/>
          </a:xfrm>
        </p:spPr>
        <p:txBody>
          <a:bodyPr>
            <a:normAutofit fontScale="70000" lnSpcReduction="20000"/>
          </a:bodyPr>
          <a:lstStyle/>
          <a:p>
            <a:pPr marL="457200" lvl="1" indent="0">
              <a:buNone/>
            </a:pPr>
            <a:endParaRPr lang="en-GB" sz="2800" dirty="0">
              <a:solidFill>
                <a:srgbClr val="142B54"/>
              </a:solidFill>
              <a:latin typeface="Glober SemiBold" pitchFamily="50" charset="0"/>
            </a:endParaRPr>
          </a:p>
          <a:p>
            <a:r>
              <a:rPr lang="en-GB" sz="3300" dirty="0">
                <a:solidFill>
                  <a:srgbClr val="142B54"/>
                </a:solidFill>
                <a:latin typeface="Glober SemiBold" pitchFamily="50" charset="0"/>
              </a:rPr>
              <a:t>Prepare for each day, plan your week, take notes</a:t>
            </a:r>
          </a:p>
          <a:p>
            <a:pPr lvl="0"/>
            <a:r>
              <a:rPr lang="en-GB" sz="3300" dirty="0">
                <a:solidFill>
                  <a:srgbClr val="142B54"/>
                </a:solidFill>
                <a:latin typeface="Glober SemiBold" pitchFamily="50" charset="0"/>
              </a:rPr>
              <a:t>Meetings and wider communications for virtual working</a:t>
            </a:r>
          </a:p>
          <a:p>
            <a:pPr lvl="1"/>
            <a:r>
              <a:rPr lang="en-GB" sz="2800" dirty="0">
                <a:solidFill>
                  <a:srgbClr val="142B54"/>
                </a:solidFill>
                <a:latin typeface="Glober SemiBold" pitchFamily="50" charset="0"/>
              </a:rPr>
              <a:t>Professionalism, download the relevant apps required if needed – check with IT </a:t>
            </a:r>
          </a:p>
          <a:p>
            <a:pPr lvl="0"/>
            <a:r>
              <a:rPr lang="en-GB" sz="3300" dirty="0">
                <a:solidFill>
                  <a:srgbClr val="142B54"/>
                </a:solidFill>
                <a:latin typeface="Glober SemiBold" pitchFamily="50" charset="0"/>
              </a:rPr>
              <a:t>Checking in with your mentor/buddy/supervis</a:t>
            </a:r>
            <a:r>
              <a:rPr lang="en-GB" dirty="0">
                <a:solidFill>
                  <a:srgbClr val="142B54"/>
                </a:solidFill>
                <a:latin typeface="Glober SemiBold" pitchFamily="50" charset="0"/>
              </a:rPr>
              <a:t>or </a:t>
            </a:r>
          </a:p>
          <a:p>
            <a:pPr lvl="1"/>
            <a:r>
              <a:rPr lang="en-GB" sz="2800" dirty="0">
                <a:solidFill>
                  <a:srgbClr val="142B54"/>
                </a:solidFill>
                <a:latin typeface="Glober SemiBold" pitchFamily="50" charset="0"/>
              </a:rPr>
              <a:t>Ask for feedback, keep a note of non urgent questions</a:t>
            </a:r>
          </a:p>
          <a:p>
            <a:pPr lvl="0"/>
            <a:r>
              <a:rPr lang="en-GB" sz="3300" dirty="0">
                <a:solidFill>
                  <a:srgbClr val="142B54"/>
                </a:solidFill>
                <a:latin typeface="Glober SemiBold" pitchFamily="50" charset="0"/>
              </a:rPr>
              <a:t>Don’t be afraid to ask questions out with check ins</a:t>
            </a:r>
          </a:p>
          <a:p>
            <a:pPr lvl="1"/>
            <a:r>
              <a:rPr lang="en-GB" sz="2800" dirty="0">
                <a:solidFill>
                  <a:srgbClr val="142B54"/>
                </a:solidFill>
                <a:latin typeface="Glober SemiBold" pitchFamily="50" charset="0"/>
              </a:rPr>
              <a:t>You have to push yourself to do this in the virtual world of wor</a:t>
            </a:r>
            <a:r>
              <a:rPr lang="en-GB" sz="2600" dirty="0">
                <a:solidFill>
                  <a:srgbClr val="142B54"/>
                </a:solidFill>
                <a:latin typeface="Glober SemiBold" pitchFamily="50" charset="0"/>
              </a:rPr>
              <a:t>k</a:t>
            </a:r>
          </a:p>
          <a:p>
            <a:pPr lvl="0"/>
            <a:r>
              <a:rPr lang="en-GB" sz="3300" dirty="0">
                <a:solidFill>
                  <a:srgbClr val="142B54"/>
                </a:solidFill>
                <a:latin typeface="Glober SemiBold" pitchFamily="50" charset="0"/>
              </a:rPr>
              <a:t>Have conversations, be social virtually! </a:t>
            </a:r>
          </a:p>
          <a:p>
            <a:pPr lvl="0"/>
            <a:r>
              <a:rPr lang="en-GB" sz="3300" dirty="0">
                <a:solidFill>
                  <a:srgbClr val="142B54"/>
                </a:solidFill>
                <a:latin typeface="Glober SemiBold" pitchFamily="50" charset="0"/>
              </a:rPr>
              <a:t>Wellbeing is vital </a:t>
            </a:r>
          </a:p>
          <a:p>
            <a:pPr marL="0" indent="0">
              <a:buNone/>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018" r="47326" b="17817"/>
          <a:stretch/>
        </p:blipFill>
        <p:spPr>
          <a:xfrm>
            <a:off x="9865895" y="5043305"/>
            <a:ext cx="2326105" cy="1906136"/>
          </a:xfrm>
          <a:prstGeom prst="rect">
            <a:avLst/>
          </a:prstGeom>
        </p:spPr>
      </p:pic>
    </p:spTree>
    <p:extLst>
      <p:ext uri="{BB962C8B-B14F-4D97-AF65-F5344CB8AC3E}">
        <p14:creationId xmlns:p14="http://schemas.microsoft.com/office/powerpoint/2010/main" val="3532076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B6B1-198E-8D41-929A-BA9314942365}"/>
              </a:ext>
            </a:extLst>
          </p:cNvPr>
          <p:cNvSpPr>
            <a:spLocks noGrp="1"/>
          </p:cNvSpPr>
          <p:nvPr>
            <p:ph type="title"/>
          </p:nvPr>
        </p:nvSpPr>
        <p:spPr>
          <a:xfrm>
            <a:off x="838199" y="196313"/>
            <a:ext cx="10515600" cy="1325563"/>
          </a:xfrm>
        </p:spPr>
        <p:txBody>
          <a:bodyPr/>
          <a:lstStyle/>
          <a:p>
            <a:pPr algn="ctr"/>
            <a:r>
              <a:rPr lang="en-US" b="1" dirty="0">
                <a:solidFill>
                  <a:srgbClr val="142B54"/>
                </a:solidFill>
                <a:latin typeface="Glober Bold" pitchFamily="50" charset="0"/>
              </a:rPr>
              <a:t>Summary</a:t>
            </a:r>
          </a:p>
        </p:txBody>
      </p:sp>
      <p:sp>
        <p:nvSpPr>
          <p:cNvPr id="3" name="Content Placeholder 2">
            <a:extLst>
              <a:ext uri="{FF2B5EF4-FFF2-40B4-BE49-F238E27FC236}">
                <a16:creationId xmlns:a16="http://schemas.microsoft.com/office/drawing/2014/main" id="{DBF72641-EB31-874A-86A8-92A10A12C2EB}"/>
              </a:ext>
            </a:extLst>
          </p:cNvPr>
          <p:cNvSpPr>
            <a:spLocks noGrp="1"/>
          </p:cNvSpPr>
          <p:nvPr>
            <p:ph idx="1"/>
          </p:nvPr>
        </p:nvSpPr>
        <p:spPr>
          <a:xfrm>
            <a:off x="838199" y="1590261"/>
            <a:ext cx="10875109" cy="3308998"/>
          </a:xfrm>
        </p:spPr>
        <p:txBody>
          <a:bodyPr>
            <a:normAutofit fontScale="70000" lnSpcReduction="20000"/>
          </a:bodyPr>
          <a:lstStyle/>
          <a:p>
            <a:r>
              <a:rPr lang="en-US" sz="3300" dirty="0">
                <a:solidFill>
                  <a:srgbClr val="142B54"/>
                </a:solidFill>
                <a:latin typeface="Glober SemiBold" pitchFamily="50" charset="0"/>
              </a:rPr>
              <a:t>We have looked at what ‘onboarding’ or ‘induction’ means</a:t>
            </a:r>
          </a:p>
          <a:p>
            <a:r>
              <a:rPr lang="en-US" sz="3300" dirty="0">
                <a:solidFill>
                  <a:srgbClr val="142B54"/>
                </a:solidFill>
                <a:latin typeface="Glober SemiBold" pitchFamily="50" charset="0"/>
              </a:rPr>
              <a:t>We have discussed what you can expect from your employer when you start a new role virtually</a:t>
            </a:r>
          </a:p>
          <a:p>
            <a:r>
              <a:rPr lang="en-US" sz="3300" dirty="0">
                <a:solidFill>
                  <a:srgbClr val="142B54"/>
                </a:solidFill>
                <a:latin typeface="Glober SemiBold" pitchFamily="50" charset="0"/>
              </a:rPr>
              <a:t>We have studied what your employer will expect from you and what you can do to prepare</a:t>
            </a:r>
          </a:p>
          <a:p>
            <a:r>
              <a:rPr lang="en-US" sz="3300" dirty="0">
                <a:solidFill>
                  <a:srgbClr val="142B54"/>
                </a:solidFill>
                <a:latin typeface="Glober SemiBold" pitchFamily="50" charset="0"/>
              </a:rPr>
              <a:t>We have worked through some hints and tips about how to be your best when working virtually</a:t>
            </a:r>
          </a:p>
          <a:p>
            <a:r>
              <a:rPr lang="en-US" sz="3300" dirty="0">
                <a:solidFill>
                  <a:srgbClr val="142B54"/>
                </a:solidFill>
                <a:latin typeface="Glober SemiBold" pitchFamily="50" charset="0"/>
              </a:rPr>
              <a:t>We have heard from some young people about their experience of starting a virtual role</a:t>
            </a:r>
          </a:p>
          <a:p>
            <a:endParaRPr lang="en-US" dirty="0">
              <a:solidFill>
                <a:srgbClr val="263967"/>
              </a:solidFill>
              <a:latin typeface="Trebuchet MS" panose="020B0603020202020204" pitchFamily="34" charset="0"/>
            </a:endParaRPr>
          </a:p>
        </p:txBody>
      </p:sp>
      <p:sp>
        <p:nvSpPr>
          <p:cNvPr id="5" name="Rectangle 4"/>
          <p:cNvSpPr/>
          <p:nvPr/>
        </p:nvSpPr>
        <p:spPr>
          <a:xfrm>
            <a:off x="1511166" y="5075267"/>
            <a:ext cx="9018872" cy="1200329"/>
          </a:xfrm>
          <a:prstGeom prst="rect">
            <a:avLst/>
          </a:prstGeom>
        </p:spPr>
        <p:txBody>
          <a:bodyPr wrap="square">
            <a:spAutoFit/>
          </a:bodyPr>
          <a:lstStyle/>
          <a:p>
            <a:pPr algn="ctr"/>
            <a:r>
              <a:rPr lang="en-US" sz="2400" i="1" dirty="0">
                <a:solidFill>
                  <a:srgbClr val="142B54"/>
                </a:solidFill>
                <a:latin typeface="Glober SemiBold" pitchFamily="50" charset="0"/>
              </a:rPr>
              <a:t>Spend some time over the next few days thinking about how you can ensure you focus on your wellbeing when you are working virtually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41"/>
            <a:ext cx="3330341" cy="1427435"/>
          </a:xfrm>
          <a:prstGeom prst="rect">
            <a:avLst/>
          </a:prstGeom>
        </p:spPr>
      </p:pic>
    </p:spTree>
    <p:extLst>
      <p:ext uri="{BB962C8B-B14F-4D97-AF65-F5344CB8AC3E}">
        <p14:creationId xmlns:p14="http://schemas.microsoft.com/office/powerpoint/2010/main" val="3368845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F18A94EF-92CB-43CA-B798-64788568D7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5343" y="471002"/>
            <a:ext cx="9949218" cy="6386998"/>
          </a:xfrm>
        </p:spPr>
      </p:pic>
      <p:sp>
        <p:nvSpPr>
          <p:cNvPr id="7" name="TextBox 6">
            <a:extLst>
              <a:ext uri="{FF2B5EF4-FFF2-40B4-BE49-F238E27FC236}">
                <a16:creationId xmlns:a16="http://schemas.microsoft.com/office/drawing/2014/main" id="{B4606565-8169-443C-BDEE-420A8C6BFA1C}"/>
              </a:ext>
            </a:extLst>
          </p:cNvPr>
          <p:cNvSpPr txBox="1"/>
          <p:nvPr/>
        </p:nvSpPr>
        <p:spPr>
          <a:xfrm>
            <a:off x="4959042" y="889876"/>
            <a:ext cx="6542395" cy="1446550"/>
          </a:xfrm>
          <a:prstGeom prst="rect">
            <a:avLst/>
          </a:prstGeom>
          <a:noFill/>
        </p:spPr>
        <p:txBody>
          <a:bodyPr wrap="square" rtlCol="0">
            <a:spAutoFit/>
          </a:bodyPr>
          <a:lstStyle/>
          <a:p>
            <a:r>
              <a:rPr lang="en-GB" sz="8800" dirty="0">
                <a:solidFill>
                  <a:srgbClr val="142B54"/>
                </a:solidFill>
                <a:latin typeface="Glober Bold" pitchFamily="50" charset="0"/>
              </a:rPr>
              <a:t>Wellbeing</a:t>
            </a:r>
          </a:p>
        </p:txBody>
      </p:sp>
    </p:spTree>
    <p:extLst>
      <p:ext uri="{BB962C8B-B14F-4D97-AF65-F5344CB8AC3E}">
        <p14:creationId xmlns:p14="http://schemas.microsoft.com/office/powerpoint/2010/main" val="2814193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2A38-E7D9-A748-ADFE-28D93D2A7327}"/>
              </a:ext>
            </a:extLst>
          </p:cNvPr>
          <p:cNvSpPr>
            <a:spLocks noGrp="1"/>
          </p:cNvSpPr>
          <p:nvPr>
            <p:ph type="title"/>
          </p:nvPr>
        </p:nvSpPr>
        <p:spPr>
          <a:xfrm>
            <a:off x="838200" y="0"/>
            <a:ext cx="10515600" cy="1325563"/>
          </a:xfrm>
        </p:spPr>
        <p:txBody>
          <a:bodyPr/>
          <a:lstStyle/>
          <a:p>
            <a:pPr algn="ctr"/>
            <a:r>
              <a:rPr lang="en-US" b="1" dirty="0">
                <a:solidFill>
                  <a:srgbClr val="142B54"/>
                </a:solidFill>
                <a:latin typeface="Glober Bold" pitchFamily="50" charset="0"/>
              </a:rPr>
              <a:t>Wellbeing</a:t>
            </a:r>
          </a:p>
        </p:txBody>
      </p:sp>
      <p:sp>
        <p:nvSpPr>
          <p:cNvPr id="3" name="Content Placeholder 2">
            <a:extLst>
              <a:ext uri="{FF2B5EF4-FFF2-40B4-BE49-F238E27FC236}">
                <a16:creationId xmlns:a16="http://schemas.microsoft.com/office/drawing/2014/main" id="{6433DFAD-F7EE-AA44-B311-45121EB11E71}"/>
              </a:ext>
            </a:extLst>
          </p:cNvPr>
          <p:cNvSpPr>
            <a:spLocks noGrp="1"/>
          </p:cNvSpPr>
          <p:nvPr>
            <p:ph idx="1"/>
          </p:nvPr>
        </p:nvSpPr>
        <p:spPr>
          <a:xfrm>
            <a:off x="838200" y="1094153"/>
            <a:ext cx="10515600" cy="6092460"/>
          </a:xfrm>
        </p:spPr>
        <p:txBody>
          <a:bodyPr>
            <a:normAutofit fontScale="25000" lnSpcReduction="20000"/>
          </a:bodyPr>
          <a:lstStyle/>
          <a:p>
            <a:r>
              <a:rPr lang="en-GB" sz="11200" dirty="0">
                <a:solidFill>
                  <a:srgbClr val="142B54"/>
                </a:solidFill>
                <a:latin typeface="Glober SemiBold" pitchFamily="50" charset="0"/>
              </a:rPr>
              <a:t>What does wellbeing mean to you?</a:t>
            </a:r>
          </a:p>
          <a:p>
            <a:pPr marL="0" indent="0" algn="ctr">
              <a:buNone/>
            </a:pPr>
            <a:r>
              <a:rPr lang="en-GB" sz="8000" i="1" dirty="0">
                <a:solidFill>
                  <a:srgbClr val="142B54"/>
                </a:solidFill>
                <a:latin typeface="Glober SemiBold" pitchFamily="50" charset="0"/>
              </a:rPr>
              <a:t>    </a:t>
            </a:r>
            <a:r>
              <a:rPr lang="en-GB" sz="9600" i="1" dirty="0">
                <a:solidFill>
                  <a:srgbClr val="142B54"/>
                </a:solidFill>
                <a:latin typeface="Glober SemiBold" pitchFamily="50" charset="0"/>
              </a:rPr>
              <a:t>Oxford English Dictionary ‘the state of bring comfortable, </a:t>
            </a:r>
            <a:r>
              <a:rPr lang="en-GB" sz="9600" i="1" dirty="0" smtClean="0">
                <a:solidFill>
                  <a:srgbClr val="142B54"/>
                </a:solidFill>
                <a:latin typeface="Glober SemiBold" pitchFamily="50" charset="0"/>
              </a:rPr>
              <a:t>healthy </a:t>
            </a:r>
            <a:r>
              <a:rPr lang="en-GB" sz="9600" i="1" dirty="0">
                <a:solidFill>
                  <a:srgbClr val="142B54"/>
                </a:solidFill>
                <a:latin typeface="Glober SemiBold" pitchFamily="50" charset="0"/>
              </a:rPr>
              <a:t>or happy’</a:t>
            </a:r>
            <a:endParaRPr lang="en-GB" sz="9600" dirty="0">
              <a:solidFill>
                <a:srgbClr val="142B54"/>
              </a:solidFill>
              <a:latin typeface="Glober SemiBold" pitchFamily="50" charset="0"/>
            </a:endParaRPr>
          </a:p>
          <a:p>
            <a:pPr marL="0" indent="0">
              <a:buNone/>
            </a:pPr>
            <a:endParaRPr lang="en-GB" sz="4800" b="1" i="1" dirty="0">
              <a:solidFill>
                <a:srgbClr val="142B54"/>
              </a:solidFill>
              <a:latin typeface="Glober SemiBold" pitchFamily="50" charset="0"/>
            </a:endParaRPr>
          </a:p>
          <a:p>
            <a:r>
              <a:rPr lang="en-GB" sz="11200" dirty="0">
                <a:solidFill>
                  <a:srgbClr val="142B54"/>
                </a:solidFill>
                <a:latin typeface="Glober SemiBold" pitchFamily="50" charset="0"/>
              </a:rPr>
              <a:t>Different types of wellbeing</a:t>
            </a:r>
          </a:p>
          <a:p>
            <a:pPr lvl="1"/>
            <a:r>
              <a:rPr lang="en-GB" sz="9200" dirty="0">
                <a:solidFill>
                  <a:srgbClr val="142B54"/>
                </a:solidFill>
                <a:latin typeface="Glober SemiBold" pitchFamily="50" charset="0"/>
              </a:rPr>
              <a:t>Physical</a:t>
            </a:r>
          </a:p>
          <a:p>
            <a:pPr lvl="1"/>
            <a:r>
              <a:rPr lang="en-GB" sz="9200" dirty="0">
                <a:solidFill>
                  <a:srgbClr val="142B54"/>
                </a:solidFill>
                <a:latin typeface="Glober SemiBold" pitchFamily="50" charset="0"/>
              </a:rPr>
              <a:t>Mental</a:t>
            </a:r>
          </a:p>
          <a:p>
            <a:pPr lvl="1"/>
            <a:r>
              <a:rPr lang="en-GB" sz="9200" dirty="0">
                <a:solidFill>
                  <a:srgbClr val="142B54"/>
                </a:solidFill>
                <a:latin typeface="Glober SemiBold" pitchFamily="50" charset="0"/>
              </a:rPr>
              <a:t>Financial</a:t>
            </a:r>
          </a:p>
          <a:p>
            <a:pPr lvl="0"/>
            <a:endParaRPr lang="en-GB" dirty="0">
              <a:solidFill>
                <a:srgbClr val="142B54"/>
              </a:solidFill>
              <a:latin typeface="Glober SemiBold" pitchFamily="50" charset="0"/>
            </a:endParaRPr>
          </a:p>
          <a:p>
            <a:pPr lvl="0"/>
            <a:r>
              <a:rPr lang="en-GB" sz="11200" dirty="0">
                <a:solidFill>
                  <a:srgbClr val="142B54"/>
                </a:solidFill>
                <a:latin typeface="Glober SemiBold" pitchFamily="50" charset="0"/>
              </a:rPr>
              <a:t>Why is wellbeing important in the workplace? </a:t>
            </a:r>
          </a:p>
          <a:p>
            <a:pPr lvl="1"/>
            <a:r>
              <a:rPr lang="en-GB" sz="9200" dirty="0">
                <a:solidFill>
                  <a:srgbClr val="142B54"/>
                </a:solidFill>
                <a:latin typeface="Glober SemiBold" pitchFamily="50" charset="0"/>
              </a:rPr>
              <a:t>Good for employees and for the organisation</a:t>
            </a:r>
          </a:p>
          <a:p>
            <a:pPr lvl="1"/>
            <a:r>
              <a:rPr lang="en-GB" sz="9200" dirty="0">
                <a:solidFill>
                  <a:srgbClr val="142B54"/>
                </a:solidFill>
                <a:latin typeface="Glober SemiBold" pitchFamily="50" charset="0"/>
              </a:rPr>
              <a:t>Helps employees cope well with stress</a:t>
            </a:r>
          </a:p>
          <a:p>
            <a:pPr lvl="1"/>
            <a:r>
              <a:rPr lang="en-GB" sz="9200" dirty="0">
                <a:solidFill>
                  <a:srgbClr val="142B54"/>
                </a:solidFill>
                <a:latin typeface="Glober SemiBold" pitchFamily="50" charset="0"/>
              </a:rPr>
              <a:t>Creates positive working environment</a:t>
            </a:r>
          </a:p>
          <a:p>
            <a:pPr lvl="1"/>
            <a:r>
              <a:rPr lang="en-GB" sz="9200" dirty="0">
                <a:solidFill>
                  <a:srgbClr val="142B54"/>
                </a:solidFill>
                <a:latin typeface="Glober SemiBold" pitchFamily="50" charset="0"/>
              </a:rPr>
              <a:t>Increases employees’ commitment to work for the organisation</a:t>
            </a:r>
          </a:p>
          <a:p>
            <a:pPr lvl="1"/>
            <a:endParaRPr lang="en-GB" sz="9200" dirty="0">
              <a:solidFill>
                <a:srgbClr val="142B54"/>
              </a:solidFill>
              <a:latin typeface="Glober SemiBold" pitchFamily="50" charset="0"/>
            </a:endParaRPr>
          </a:p>
          <a:p>
            <a:pPr marL="457200" lvl="1" indent="0" algn="ctr">
              <a:buNone/>
            </a:pPr>
            <a:r>
              <a:rPr lang="en-GB" sz="11200" dirty="0">
                <a:solidFill>
                  <a:srgbClr val="142B54"/>
                </a:solidFill>
                <a:latin typeface="Glober SemiBold" pitchFamily="50" charset="0"/>
              </a:rPr>
              <a:t>Be confident enough to share the good things and the challenges!</a:t>
            </a:r>
          </a:p>
          <a:p>
            <a:endParaRPr lang="en-GB" sz="9600" dirty="0"/>
          </a:p>
          <a:p>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686" r="73909" b="6418"/>
          <a:stretch/>
        </p:blipFill>
        <p:spPr>
          <a:xfrm>
            <a:off x="10101782" y="1251316"/>
            <a:ext cx="2090218" cy="5606684"/>
          </a:xfrm>
          <a:prstGeom prst="rect">
            <a:avLst/>
          </a:prstGeom>
        </p:spPr>
      </p:pic>
    </p:spTree>
    <p:extLst>
      <p:ext uri="{BB962C8B-B14F-4D97-AF65-F5344CB8AC3E}">
        <p14:creationId xmlns:p14="http://schemas.microsoft.com/office/powerpoint/2010/main" val="3495462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B6B1-198E-8D41-929A-BA9314942365}"/>
              </a:ext>
            </a:extLst>
          </p:cNvPr>
          <p:cNvSpPr>
            <a:spLocks noGrp="1"/>
          </p:cNvSpPr>
          <p:nvPr>
            <p:ph type="title"/>
          </p:nvPr>
        </p:nvSpPr>
        <p:spPr>
          <a:xfrm>
            <a:off x="1017953" y="196313"/>
            <a:ext cx="10515600" cy="1325563"/>
          </a:xfrm>
        </p:spPr>
        <p:txBody>
          <a:bodyPr/>
          <a:lstStyle/>
          <a:p>
            <a:pPr algn="ctr"/>
            <a:r>
              <a:rPr lang="en-US" b="1" dirty="0">
                <a:solidFill>
                  <a:srgbClr val="142B54"/>
                </a:solidFill>
                <a:latin typeface="Glober Bold" pitchFamily="50" charset="0"/>
              </a:rPr>
              <a:t>Setting the Scene</a:t>
            </a:r>
          </a:p>
        </p:txBody>
      </p:sp>
      <p:sp>
        <p:nvSpPr>
          <p:cNvPr id="3" name="Content Placeholder 2">
            <a:extLst>
              <a:ext uri="{FF2B5EF4-FFF2-40B4-BE49-F238E27FC236}">
                <a16:creationId xmlns:a16="http://schemas.microsoft.com/office/drawing/2014/main" id="{DBF72641-EB31-874A-86A8-92A10A12C2EB}"/>
              </a:ext>
            </a:extLst>
          </p:cNvPr>
          <p:cNvSpPr>
            <a:spLocks noGrp="1"/>
          </p:cNvSpPr>
          <p:nvPr>
            <p:ph idx="1"/>
          </p:nvPr>
        </p:nvSpPr>
        <p:spPr>
          <a:xfrm>
            <a:off x="838199" y="1590261"/>
            <a:ext cx="10875109" cy="3308998"/>
          </a:xfrm>
        </p:spPr>
        <p:txBody>
          <a:bodyPr>
            <a:normAutofit fontScale="92500" lnSpcReduction="20000"/>
          </a:bodyPr>
          <a:lstStyle/>
          <a:p>
            <a:pPr marL="0" indent="0">
              <a:buNone/>
            </a:pPr>
            <a:r>
              <a:rPr lang="en-GB" dirty="0">
                <a:solidFill>
                  <a:srgbClr val="142B54"/>
                </a:solidFill>
                <a:latin typeface="Glober SemiBold" pitchFamily="50" charset="0"/>
                <a:cs typeface="Arial" panose="020B0604020202020204" pitchFamily="34" charset="0"/>
              </a:rPr>
              <a:t>These sessions are designed to provide you with the information and tools to help you: </a:t>
            </a:r>
          </a:p>
          <a:p>
            <a:pPr marL="0" indent="0">
              <a:buNone/>
            </a:pPr>
            <a:endParaRPr lang="en-GB" sz="1300" dirty="0">
              <a:solidFill>
                <a:srgbClr val="142B54"/>
              </a:solidFill>
              <a:latin typeface="Glober SemiBold" pitchFamily="50" charset="0"/>
              <a:cs typeface="Arial" panose="020B0604020202020204" pitchFamily="34" charset="0"/>
            </a:endParaRPr>
          </a:p>
          <a:p>
            <a:pPr lvl="0"/>
            <a:r>
              <a:rPr lang="en-GB" dirty="0">
                <a:solidFill>
                  <a:srgbClr val="142B54"/>
                </a:solidFill>
                <a:latin typeface="Glober SemiBold" pitchFamily="50" charset="0"/>
                <a:cs typeface="Arial" panose="020B0604020202020204" pitchFamily="34" charset="0"/>
              </a:rPr>
              <a:t>Become more informed about the changes to the world of work as a result of virtual working.</a:t>
            </a:r>
          </a:p>
          <a:p>
            <a:pPr lvl="0"/>
            <a:r>
              <a:rPr lang="en-GB" dirty="0">
                <a:solidFill>
                  <a:srgbClr val="142B54"/>
                </a:solidFill>
                <a:latin typeface="Glober SemiBold" pitchFamily="50" charset="0"/>
                <a:cs typeface="Arial" panose="020B0604020202020204" pitchFamily="34" charset="0"/>
              </a:rPr>
              <a:t>Develop the skills that you will need to work virtually. </a:t>
            </a:r>
          </a:p>
          <a:p>
            <a:pPr lvl="0"/>
            <a:r>
              <a:rPr lang="en-GB" dirty="0">
                <a:solidFill>
                  <a:srgbClr val="142B54"/>
                </a:solidFill>
                <a:latin typeface="Glober SemiBold" pitchFamily="50" charset="0"/>
                <a:cs typeface="Arial" panose="020B0604020202020204" pitchFamily="34" charset="0"/>
              </a:rPr>
              <a:t>Be ready for working virtually</a:t>
            </a:r>
          </a:p>
          <a:p>
            <a:r>
              <a:rPr lang="en-GB" dirty="0">
                <a:solidFill>
                  <a:srgbClr val="142B54"/>
                </a:solidFill>
                <a:latin typeface="Glober SemiBold" pitchFamily="50" charset="0"/>
                <a:cs typeface="Arial" panose="020B0604020202020204" pitchFamily="34" charset="0"/>
              </a:rPr>
              <a:t>Ensure you focus on your wellbeing </a:t>
            </a:r>
            <a:endParaRPr lang="en-US" dirty="0">
              <a:solidFill>
                <a:srgbClr val="142B54"/>
              </a:solidFill>
              <a:latin typeface="Glober SemiBold" pitchFamily="50" charset="0"/>
              <a:cs typeface="Arial" panose="020B0604020202020204" pitchFamily="34" charset="0"/>
            </a:endParaRPr>
          </a:p>
        </p:txBody>
      </p:sp>
      <p:sp>
        <p:nvSpPr>
          <p:cNvPr id="5" name="Rectangle 4"/>
          <p:cNvSpPr/>
          <p:nvPr/>
        </p:nvSpPr>
        <p:spPr>
          <a:xfrm>
            <a:off x="1554029" y="4899259"/>
            <a:ext cx="9018872" cy="1569660"/>
          </a:xfrm>
          <a:prstGeom prst="rect">
            <a:avLst/>
          </a:prstGeom>
        </p:spPr>
        <p:txBody>
          <a:bodyPr wrap="square">
            <a:spAutoFit/>
          </a:bodyPr>
          <a:lstStyle/>
          <a:p>
            <a:pPr algn="ctr"/>
            <a:r>
              <a:rPr lang="en-US" sz="2400" i="1" dirty="0">
                <a:solidFill>
                  <a:srgbClr val="142B54"/>
                </a:solidFill>
                <a:latin typeface="Glober SemiBold" pitchFamily="50" charset="0"/>
              </a:rPr>
              <a:t>Please take the opportunity to join in the discussion and share your thoughts.  Virtual working is a new way of working to many people so let’s take some time to understand more about it and how we can be prepared!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41"/>
            <a:ext cx="3330341" cy="1427435"/>
          </a:xfrm>
          <a:prstGeom prst="rect">
            <a:avLst/>
          </a:prstGeom>
        </p:spPr>
      </p:pic>
    </p:spTree>
    <p:extLst>
      <p:ext uri="{BB962C8B-B14F-4D97-AF65-F5344CB8AC3E}">
        <p14:creationId xmlns:p14="http://schemas.microsoft.com/office/powerpoint/2010/main" val="289812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2A38-E7D9-A748-ADFE-28D93D2A7327}"/>
              </a:ext>
            </a:extLst>
          </p:cNvPr>
          <p:cNvSpPr>
            <a:spLocks noGrp="1"/>
          </p:cNvSpPr>
          <p:nvPr>
            <p:ph type="title"/>
          </p:nvPr>
        </p:nvSpPr>
        <p:spPr/>
        <p:txBody>
          <a:bodyPr/>
          <a:lstStyle/>
          <a:p>
            <a:pPr algn="ctr"/>
            <a:r>
              <a:rPr lang="en-US" b="1" dirty="0">
                <a:solidFill>
                  <a:srgbClr val="142B54"/>
                </a:solidFill>
                <a:latin typeface="Glober Bold" pitchFamily="50" charset="0"/>
              </a:rPr>
              <a:t>Activity</a:t>
            </a:r>
          </a:p>
        </p:txBody>
      </p:sp>
      <p:sp>
        <p:nvSpPr>
          <p:cNvPr id="3" name="Content Placeholder 2">
            <a:extLst>
              <a:ext uri="{FF2B5EF4-FFF2-40B4-BE49-F238E27FC236}">
                <a16:creationId xmlns:a16="http://schemas.microsoft.com/office/drawing/2014/main" id="{6433DFAD-F7EE-AA44-B311-45121EB11E71}"/>
              </a:ext>
            </a:extLst>
          </p:cNvPr>
          <p:cNvSpPr>
            <a:spLocks noGrp="1"/>
          </p:cNvSpPr>
          <p:nvPr>
            <p:ph idx="1"/>
          </p:nvPr>
        </p:nvSpPr>
        <p:spPr>
          <a:xfrm>
            <a:off x="2060007" y="1249287"/>
            <a:ext cx="8071986" cy="4351338"/>
          </a:xfrm>
        </p:spPr>
        <p:txBody>
          <a:bodyPr>
            <a:normAutofit fontScale="55000" lnSpcReduction="20000"/>
          </a:bodyPr>
          <a:lstStyle/>
          <a:p>
            <a:endParaRPr lang="en-GB" sz="11200" dirty="0"/>
          </a:p>
          <a:p>
            <a:pPr marL="0" indent="0" algn="ctr">
              <a:buNone/>
            </a:pPr>
            <a:endParaRPr lang="en-GB" sz="11200" dirty="0">
              <a:solidFill>
                <a:srgbClr val="142B54"/>
              </a:solidFill>
            </a:endParaRPr>
          </a:p>
          <a:p>
            <a:pPr marL="0" indent="0" algn="ctr">
              <a:buNone/>
            </a:pPr>
            <a:r>
              <a:rPr lang="en-GB" sz="5100" dirty="0">
                <a:solidFill>
                  <a:srgbClr val="142B54"/>
                </a:solidFill>
                <a:latin typeface="Glober SemiBold" pitchFamily="50" charset="0"/>
              </a:rPr>
              <a:t>Breakout into small groups….</a:t>
            </a:r>
          </a:p>
          <a:p>
            <a:pPr marL="0" indent="0" algn="ctr">
              <a:buNone/>
            </a:pPr>
            <a:endParaRPr lang="en-GB" sz="11200" dirty="0">
              <a:solidFill>
                <a:srgbClr val="142B54"/>
              </a:solidFill>
              <a:latin typeface="Glober SemiBold" pitchFamily="50" charset="0"/>
            </a:endParaRPr>
          </a:p>
          <a:p>
            <a:pPr marL="0" indent="0" algn="ctr">
              <a:buNone/>
            </a:pPr>
            <a:r>
              <a:rPr lang="en-GB" sz="4500" i="1" dirty="0">
                <a:solidFill>
                  <a:srgbClr val="142B54"/>
                </a:solidFill>
                <a:latin typeface="Glober SemiBold" pitchFamily="50" charset="0"/>
              </a:rPr>
              <a:t>What do you think might be some of the active steps you could take to remain healthy whilst working virtually?</a:t>
            </a:r>
            <a:r>
              <a:rPr lang="en-GB" sz="4500" b="1" dirty="0">
                <a:solidFill>
                  <a:srgbClr val="142B54"/>
                </a:solidFill>
                <a:latin typeface="Glober SemiBold" pitchFamily="50" charset="0"/>
              </a:rPr>
              <a:t> </a:t>
            </a:r>
            <a:endParaRPr lang="en-GB" sz="4500" dirty="0">
              <a:solidFill>
                <a:srgbClr val="142B54"/>
              </a:solidFill>
              <a:latin typeface="Glober SemiBold" pitchFamily="50" charset="0"/>
            </a:endParaRPr>
          </a:p>
          <a:p>
            <a:pPr marL="0" indent="0">
              <a:buNone/>
            </a:pPr>
            <a:endParaRPr lang="en-GB" sz="4500" dirty="0"/>
          </a:p>
          <a:p>
            <a:pPr marL="0" indent="0">
              <a:buNone/>
            </a:pPr>
            <a:endParaRPr lang="en-GB"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608" y="3907857"/>
            <a:ext cx="1647756" cy="2950143"/>
          </a:xfrm>
          <a:prstGeom prst="rect">
            <a:avLst/>
          </a:prstGeom>
        </p:spPr>
      </p:pic>
    </p:spTree>
    <p:extLst>
      <p:ext uri="{BB962C8B-B14F-4D97-AF65-F5344CB8AC3E}">
        <p14:creationId xmlns:p14="http://schemas.microsoft.com/office/powerpoint/2010/main" val="1251014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2A38-E7D9-A748-ADFE-28D93D2A7327}"/>
              </a:ext>
            </a:extLst>
          </p:cNvPr>
          <p:cNvSpPr>
            <a:spLocks noGrp="1"/>
          </p:cNvSpPr>
          <p:nvPr>
            <p:ph type="title"/>
          </p:nvPr>
        </p:nvSpPr>
        <p:spPr>
          <a:xfrm>
            <a:off x="838200" y="156495"/>
            <a:ext cx="10515600" cy="1325563"/>
          </a:xfrm>
        </p:spPr>
        <p:txBody>
          <a:bodyPr/>
          <a:lstStyle/>
          <a:p>
            <a:pPr algn="ctr"/>
            <a:r>
              <a:rPr lang="en-US" b="1" dirty="0">
                <a:solidFill>
                  <a:srgbClr val="142B54"/>
                </a:solidFill>
                <a:latin typeface="Glober Bold" pitchFamily="50" charset="0"/>
              </a:rPr>
              <a:t>Hints &amp; Tips</a:t>
            </a:r>
          </a:p>
        </p:txBody>
      </p:sp>
      <p:sp>
        <p:nvSpPr>
          <p:cNvPr id="3" name="Content Placeholder 2">
            <a:extLst>
              <a:ext uri="{FF2B5EF4-FFF2-40B4-BE49-F238E27FC236}">
                <a16:creationId xmlns:a16="http://schemas.microsoft.com/office/drawing/2014/main" id="{6433DFAD-F7EE-AA44-B311-45121EB11E71}"/>
              </a:ext>
            </a:extLst>
          </p:cNvPr>
          <p:cNvSpPr>
            <a:spLocks noGrp="1"/>
          </p:cNvSpPr>
          <p:nvPr>
            <p:ph idx="1"/>
          </p:nvPr>
        </p:nvSpPr>
        <p:spPr>
          <a:xfrm>
            <a:off x="838200" y="1331579"/>
            <a:ext cx="10515600" cy="4351338"/>
          </a:xfrm>
        </p:spPr>
        <p:txBody>
          <a:bodyPr>
            <a:normAutofit fontScale="25000" lnSpcReduction="20000"/>
          </a:bodyPr>
          <a:lstStyle/>
          <a:p>
            <a:pPr lvl="0"/>
            <a:r>
              <a:rPr lang="en-GB" sz="11200" dirty="0">
                <a:solidFill>
                  <a:srgbClr val="142B54"/>
                </a:solidFill>
                <a:latin typeface="Glober SemiBold" pitchFamily="50" charset="0"/>
              </a:rPr>
              <a:t>Keep to your usual routine.  Get a good night’s sleep! </a:t>
            </a:r>
          </a:p>
          <a:p>
            <a:pPr lvl="0"/>
            <a:r>
              <a:rPr lang="en-GB" sz="11200" dirty="0">
                <a:solidFill>
                  <a:srgbClr val="142B54"/>
                </a:solidFill>
                <a:latin typeface="Glober SemiBold" pitchFamily="50" charset="0"/>
              </a:rPr>
              <a:t>Create a comfortable workplace</a:t>
            </a:r>
          </a:p>
          <a:p>
            <a:pPr lvl="0"/>
            <a:r>
              <a:rPr lang="en-GB" sz="11200" dirty="0">
                <a:solidFill>
                  <a:srgbClr val="142B54"/>
                </a:solidFill>
                <a:latin typeface="Glober SemiBold" pitchFamily="50" charset="0"/>
              </a:rPr>
              <a:t>Maintain contact with your colleagues  </a:t>
            </a:r>
          </a:p>
          <a:p>
            <a:pPr lvl="0"/>
            <a:r>
              <a:rPr lang="en-GB" sz="11200" dirty="0">
                <a:solidFill>
                  <a:srgbClr val="142B54"/>
                </a:solidFill>
                <a:latin typeface="Glober SemiBold" pitchFamily="50" charset="0"/>
              </a:rPr>
              <a:t>Try to talk face to face on video where possible (think about how you are dressed and what is behind you!) to feel more connected</a:t>
            </a:r>
            <a:r>
              <a:rPr lang="en-GB" sz="11200" b="1" u="sng" dirty="0">
                <a:solidFill>
                  <a:srgbClr val="142B54"/>
                </a:solidFill>
                <a:latin typeface="Glober SemiBold" pitchFamily="50" charset="0"/>
              </a:rPr>
              <a:t> </a:t>
            </a:r>
            <a:endParaRPr lang="en-GB" sz="11200" dirty="0">
              <a:solidFill>
                <a:srgbClr val="142B54"/>
              </a:solidFill>
              <a:latin typeface="Glober SemiBold" pitchFamily="50" charset="0"/>
            </a:endParaRPr>
          </a:p>
          <a:p>
            <a:pPr lvl="0"/>
            <a:r>
              <a:rPr lang="en-GB" sz="11200" dirty="0">
                <a:solidFill>
                  <a:srgbClr val="142B54"/>
                </a:solidFill>
                <a:latin typeface="Glober SemiBold" pitchFamily="50" charset="0"/>
              </a:rPr>
              <a:t>Take regular breaks! </a:t>
            </a:r>
          </a:p>
          <a:p>
            <a:pPr lvl="0"/>
            <a:r>
              <a:rPr lang="en-GB" sz="11200" dirty="0">
                <a:solidFill>
                  <a:srgbClr val="142B54"/>
                </a:solidFill>
                <a:latin typeface="Glober SemiBold" pitchFamily="50" charset="0"/>
              </a:rPr>
              <a:t>Look after your physical health. </a:t>
            </a:r>
          </a:p>
          <a:p>
            <a:pPr lvl="0"/>
            <a:r>
              <a:rPr lang="en-GB" sz="11200" dirty="0">
                <a:solidFill>
                  <a:srgbClr val="142B54"/>
                </a:solidFill>
                <a:latin typeface="Glober SemiBold" pitchFamily="50" charset="0"/>
              </a:rPr>
              <a:t>Remember to switch off </a:t>
            </a:r>
          </a:p>
          <a:p>
            <a:pPr lvl="0"/>
            <a:r>
              <a:rPr lang="en-GB" sz="11200" dirty="0">
                <a:solidFill>
                  <a:srgbClr val="142B54"/>
                </a:solidFill>
                <a:latin typeface="Glober SemiBold" pitchFamily="50" charset="0"/>
              </a:rPr>
              <a:t>Take the time to reflect … remember what you are doing matters!</a:t>
            </a:r>
          </a:p>
          <a:p>
            <a:pPr lvl="0"/>
            <a:r>
              <a:rPr lang="en-GB" sz="11200" dirty="0">
                <a:solidFill>
                  <a:srgbClr val="142B54"/>
                </a:solidFill>
                <a:latin typeface="Glober SemiBold" pitchFamily="50" charset="0"/>
              </a:rPr>
              <a:t>Remember you are not alone. Don’t forget your support network at work</a:t>
            </a:r>
          </a:p>
          <a:p>
            <a:pPr marL="0" lvl="0" indent="0">
              <a:buNone/>
            </a:pPr>
            <a:endParaRPr lang="en-GB" sz="8600" dirty="0"/>
          </a:p>
          <a:p>
            <a:pPr marL="0" indent="0">
              <a:buNone/>
            </a:pPr>
            <a:r>
              <a:rPr lang="en-GB" b="1" dirty="0"/>
              <a:t> </a:t>
            </a:r>
            <a:endParaRPr lang="en-GB" dirty="0"/>
          </a:p>
          <a:p>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77744" t="56681" r="5335"/>
          <a:stretch/>
        </p:blipFill>
        <p:spPr>
          <a:xfrm>
            <a:off x="10608421" y="4254366"/>
            <a:ext cx="1583580" cy="2603635"/>
          </a:xfrm>
          <a:prstGeom prst="rect">
            <a:avLst/>
          </a:prstGeom>
        </p:spPr>
      </p:pic>
    </p:spTree>
    <p:extLst>
      <p:ext uri="{BB962C8B-B14F-4D97-AF65-F5344CB8AC3E}">
        <p14:creationId xmlns:p14="http://schemas.microsoft.com/office/powerpoint/2010/main" val="1646313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774"/>
            <a:ext cx="10515600" cy="1325563"/>
          </a:xfrm>
        </p:spPr>
        <p:txBody>
          <a:bodyPr>
            <a:noAutofit/>
          </a:bodyPr>
          <a:lstStyle/>
          <a:p>
            <a:pPr algn="ctr"/>
            <a:r>
              <a:rPr lang="en-GB" b="1" dirty="0" smtClean="0">
                <a:solidFill>
                  <a:srgbClr val="142B54"/>
                </a:solidFill>
                <a:latin typeface="Glober Bold" pitchFamily="50" charset="0"/>
              </a:rPr>
              <a:t/>
            </a:r>
            <a:br>
              <a:rPr lang="en-GB" b="1" dirty="0" smtClean="0">
                <a:solidFill>
                  <a:srgbClr val="142B54"/>
                </a:solidFill>
                <a:latin typeface="Glober Bold" pitchFamily="50" charset="0"/>
              </a:rPr>
            </a:br>
            <a:r>
              <a:rPr lang="en-GB" b="1" dirty="0" smtClean="0">
                <a:solidFill>
                  <a:srgbClr val="142B54"/>
                </a:solidFill>
                <a:latin typeface="Glober Bold" pitchFamily="50" charset="0"/>
              </a:rPr>
              <a:t>An </a:t>
            </a:r>
            <a:r>
              <a:rPr lang="en-GB" b="1" dirty="0">
                <a:solidFill>
                  <a:srgbClr val="142B54"/>
                </a:solidFill>
                <a:latin typeface="Glober Bold" pitchFamily="50" charset="0"/>
              </a:rPr>
              <a:t>opportunity to hear directly from young people about what support they have had while they have been working virtually …</a:t>
            </a:r>
          </a:p>
        </p:txBody>
      </p:sp>
      <p:sp>
        <p:nvSpPr>
          <p:cNvPr id="3" name="Content Placeholder 2"/>
          <p:cNvSpPr>
            <a:spLocks noGrp="1"/>
          </p:cNvSpPr>
          <p:nvPr>
            <p:ph idx="1"/>
          </p:nvPr>
        </p:nvSpPr>
        <p:spPr>
          <a:xfrm>
            <a:off x="838199" y="2831814"/>
            <a:ext cx="10515600" cy="3481889"/>
          </a:xfrm>
        </p:spPr>
        <p:txBody>
          <a:bodyPr>
            <a:normAutofit/>
          </a:bodyPr>
          <a:lstStyle/>
          <a:p>
            <a:pPr marL="0" indent="0" algn="ctr">
              <a:buNone/>
            </a:pPr>
            <a:endParaRPr lang="en-GB" dirty="0"/>
          </a:p>
          <a:p>
            <a:pPr marL="0" indent="0" algn="ctr">
              <a:buNone/>
            </a:pPr>
            <a:r>
              <a:rPr lang="en-GB" dirty="0">
                <a:latin typeface="Glober SemiBold" pitchFamily="50" charset="0"/>
              </a:rPr>
              <a:t> </a:t>
            </a:r>
            <a:r>
              <a:rPr lang="en-GB" u="sng" dirty="0">
                <a:latin typeface="Glober SemiBold" pitchFamily="50" charset="0"/>
                <a:hlinkClick r:id="rId3"/>
              </a:rPr>
              <a:t>https://www.youtube.com/watch?v=wzAgpJLyO94</a:t>
            </a:r>
            <a:endParaRPr lang="en-GB" u="sng" dirty="0">
              <a:latin typeface="Glober SemiBold" pitchFamily="50"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r>
              <a:rPr lang="en-GB" sz="2000" dirty="0">
                <a:latin typeface="Glober SemiBold" pitchFamily="50" charset="0"/>
              </a:rPr>
              <a:t>03:08 mins</a:t>
            </a:r>
          </a:p>
        </p:txBody>
      </p:sp>
      <p:pic>
        <p:nvPicPr>
          <p:cNvPr id="4" name="Picture 3">
            <a:extLst>
              <a:ext uri="{FF2B5EF4-FFF2-40B4-BE49-F238E27FC236}">
                <a16:creationId xmlns:a16="http://schemas.microsoft.com/office/drawing/2014/main" id="{ED30F897-CB70-8F48-8520-4995DA121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91" y="4280452"/>
            <a:ext cx="3346417" cy="584615"/>
          </a:xfrm>
          <a:prstGeom prst="rect">
            <a:avLst/>
          </a:prstGeom>
        </p:spPr>
      </p:pic>
    </p:spTree>
    <p:extLst>
      <p:ext uri="{BB962C8B-B14F-4D97-AF65-F5344CB8AC3E}">
        <p14:creationId xmlns:p14="http://schemas.microsoft.com/office/powerpoint/2010/main" val="53450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2A38-E7D9-A748-ADFE-28D93D2A7327}"/>
              </a:ext>
            </a:extLst>
          </p:cNvPr>
          <p:cNvSpPr>
            <a:spLocks noGrp="1"/>
          </p:cNvSpPr>
          <p:nvPr>
            <p:ph type="title"/>
          </p:nvPr>
        </p:nvSpPr>
        <p:spPr>
          <a:xfrm>
            <a:off x="838200" y="96958"/>
            <a:ext cx="10515600" cy="1325563"/>
          </a:xfrm>
        </p:spPr>
        <p:txBody>
          <a:bodyPr/>
          <a:lstStyle/>
          <a:p>
            <a:pPr algn="ctr"/>
            <a:r>
              <a:rPr lang="en-US" b="1" dirty="0">
                <a:solidFill>
                  <a:srgbClr val="142B54"/>
                </a:solidFill>
                <a:latin typeface="Glober Bold" pitchFamily="50" charset="0"/>
              </a:rPr>
              <a:t>Available Support</a:t>
            </a:r>
          </a:p>
        </p:txBody>
      </p:sp>
      <p:sp>
        <p:nvSpPr>
          <p:cNvPr id="3" name="Content Placeholder 2">
            <a:extLst>
              <a:ext uri="{FF2B5EF4-FFF2-40B4-BE49-F238E27FC236}">
                <a16:creationId xmlns:a16="http://schemas.microsoft.com/office/drawing/2014/main" id="{6433DFAD-F7EE-AA44-B311-45121EB11E71}"/>
              </a:ext>
            </a:extLst>
          </p:cNvPr>
          <p:cNvSpPr>
            <a:spLocks noGrp="1"/>
          </p:cNvSpPr>
          <p:nvPr>
            <p:ph idx="1"/>
          </p:nvPr>
        </p:nvSpPr>
        <p:spPr>
          <a:xfrm>
            <a:off x="838200" y="759740"/>
            <a:ext cx="9827393" cy="4011688"/>
          </a:xfrm>
        </p:spPr>
        <p:txBody>
          <a:bodyPr>
            <a:normAutofit fontScale="25000" lnSpcReduction="20000"/>
          </a:bodyPr>
          <a:lstStyle/>
          <a:p>
            <a:pPr marL="0" indent="0">
              <a:buNone/>
            </a:pPr>
            <a:endParaRPr lang="en-GB" sz="8000" dirty="0"/>
          </a:p>
          <a:p>
            <a:pPr marL="0" indent="0">
              <a:buNone/>
            </a:pPr>
            <a:r>
              <a:rPr lang="en-GB" sz="11200" b="1" dirty="0">
                <a:solidFill>
                  <a:srgbClr val="142B54"/>
                </a:solidFill>
                <a:latin typeface="Glober Bold" pitchFamily="50" charset="0"/>
              </a:rPr>
              <a:t>At work </a:t>
            </a:r>
          </a:p>
          <a:p>
            <a:r>
              <a:rPr lang="en-GB" sz="9600" dirty="0">
                <a:solidFill>
                  <a:srgbClr val="142B54"/>
                </a:solidFill>
                <a:latin typeface="Glober SemiBold" pitchFamily="50" charset="0"/>
              </a:rPr>
              <a:t>Your manager/mentor/buddy</a:t>
            </a:r>
          </a:p>
          <a:p>
            <a:r>
              <a:rPr lang="en-GB" sz="9600" dirty="0">
                <a:solidFill>
                  <a:srgbClr val="142B54"/>
                </a:solidFill>
                <a:latin typeface="Glober SemiBold" pitchFamily="50" charset="0"/>
              </a:rPr>
              <a:t>Employee Assistance programmes</a:t>
            </a:r>
          </a:p>
          <a:p>
            <a:r>
              <a:rPr lang="en-GB" sz="9600" dirty="0">
                <a:solidFill>
                  <a:srgbClr val="142B54"/>
                </a:solidFill>
                <a:latin typeface="Glober SemiBold" pitchFamily="50" charset="0"/>
              </a:rPr>
              <a:t>In some companies, a welfare desk in an office location (depending on the government guidance in place)</a:t>
            </a:r>
          </a:p>
          <a:p>
            <a:pPr marL="0" indent="0">
              <a:buNone/>
            </a:pPr>
            <a:endParaRPr lang="en-GB" sz="11200" dirty="0">
              <a:solidFill>
                <a:srgbClr val="142B54"/>
              </a:solidFill>
              <a:latin typeface="Trebuchet MS" panose="020B0603020202020204" pitchFamily="34" charset="0"/>
            </a:endParaRPr>
          </a:p>
          <a:p>
            <a:pPr marL="0" indent="0">
              <a:buNone/>
            </a:pPr>
            <a:r>
              <a:rPr lang="en-GB" sz="11200" b="1" dirty="0">
                <a:solidFill>
                  <a:srgbClr val="142B54"/>
                </a:solidFill>
                <a:latin typeface="Glober Bold" pitchFamily="50" charset="0"/>
              </a:rPr>
              <a:t>Outside work</a:t>
            </a:r>
          </a:p>
          <a:p>
            <a:r>
              <a:rPr lang="en-GB" sz="9600" dirty="0">
                <a:solidFill>
                  <a:srgbClr val="142B54"/>
                </a:solidFill>
                <a:latin typeface="Glober SemiBold" pitchFamily="50" charset="0"/>
              </a:rPr>
              <a:t>Family and friends/someone you trust</a:t>
            </a:r>
          </a:p>
          <a:p>
            <a:r>
              <a:rPr lang="en-GB" sz="9600" dirty="0">
                <a:solidFill>
                  <a:srgbClr val="142B54"/>
                </a:solidFill>
                <a:latin typeface="Glober SemiBold" pitchFamily="50" charset="0"/>
              </a:rPr>
              <a:t>The Samaritans: </a:t>
            </a:r>
            <a:r>
              <a:rPr lang="en-GB" sz="9600" u="sng" dirty="0">
                <a:solidFill>
                  <a:srgbClr val="142B54"/>
                </a:solidFill>
                <a:latin typeface="Glober SemiBold" pitchFamily="50" charset="0"/>
                <a:hlinkClick r:id="rId3">
                  <a:extLst>
                    <a:ext uri="{A12FA001-AC4F-418D-AE19-62706E023703}">
                      <ahyp:hlinkClr xmlns:ahyp="http://schemas.microsoft.com/office/drawing/2018/hyperlinkcolor" xmlns="" val="tx"/>
                    </a:ext>
                  </a:extLst>
                </a:hlinkClick>
              </a:rPr>
              <a:t>www.samaritans.org.uk</a:t>
            </a:r>
            <a:r>
              <a:rPr lang="en-GB" sz="9600" dirty="0">
                <a:solidFill>
                  <a:srgbClr val="142B54"/>
                </a:solidFill>
                <a:latin typeface="Glober SemiBold" pitchFamily="50" charset="0"/>
              </a:rPr>
              <a:t>  24 hours a day  </a:t>
            </a:r>
          </a:p>
          <a:p>
            <a:r>
              <a:rPr lang="en-GB" sz="9600" dirty="0">
                <a:solidFill>
                  <a:srgbClr val="142B54"/>
                </a:solidFill>
                <a:latin typeface="Glober SemiBold" pitchFamily="50" charset="0"/>
              </a:rPr>
              <a:t>The </a:t>
            </a:r>
            <a:r>
              <a:rPr lang="en-GB" sz="9600" dirty="0" err="1">
                <a:solidFill>
                  <a:srgbClr val="142B54"/>
                </a:solidFill>
                <a:latin typeface="Glober SemiBold" pitchFamily="50" charset="0"/>
              </a:rPr>
              <a:t>young.scot</a:t>
            </a:r>
            <a:r>
              <a:rPr lang="en-GB" sz="9600" dirty="0">
                <a:solidFill>
                  <a:srgbClr val="142B54"/>
                </a:solidFill>
                <a:latin typeface="Glober SemiBold" pitchFamily="50" charset="0"/>
              </a:rPr>
              <a:t> website has a lot of material to support mental wellbeing</a:t>
            </a:r>
          </a:p>
          <a:p>
            <a:endParaRPr lang="en-GB" sz="9600" dirty="0">
              <a:solidFill>
                <a:srgbClr val="142B54"/>
              </a:solidFill>
              <a:latin typeface="Trebuchet MS" panose="020B0603020202020204" pitchFamily="34" charset="0"/>
            </a:endParaRPr>
          </a:p>
          <a:p>
            <a:pPr marL="0" indent="0">
              <a:buNone/>
            </a:pPr>
            <a:r>
              <a:rPr lang="en-GB" sz="9600" b="1" dirty="0">
                <a:solidFill>
                  <a:srgbClr val="142B54"/>
                </a:solidFill>
                <a:latin typeface="Glober Bold" pitchFamily="50" charset="0"/>
              </a:rPr>
              <a:t>Developing The Young Workforce Mindtools Microsite</a:t>
            </a:r>
          </a:p>
          <a:p>
            <a:r>
              <a:rPr lang="en-GB" sz="9600" u="sng" dirty="0">
                <a:solidFill>
                  <a:srgbClr val="142B54"/>
                </a:solidFill>
                <a:latin typeface="Glober SemiBold" pitchFamily="50" charset="0"/>
                <a:hlinkClick r:id="rId4">
                  <a:extLst>
                    <a:ext uri="{A12FA001-AC4F-418D-AE19-62706E023703}">
                      <ahyp:hlinkClr xmlns:ahyp="http://schemas.microsoft.com/office/drawing/2018/hyperlinkcolor" xmlns="" val="tx"/>
                    </a:ext>
                  </a:extLst>
                </a:hlinkClick>
              </a:rPr>
              <a:t>https://app.mindtools.com/#/dyw-master/login</a:t>
            </a:r>
            <a:r>
              <a:rPr lang="en-GB" sz="9600" u="sng" dirty="0">
                <a:solidFill>
                  <a:srgbClr val="142B54"/>
                </a:solidFill>
                <a:latin typeface="Glober SemiBold" pitchFamily="50" charset="0"/>
              </a:rPr>
              <a:t>. </a:t>
            </a:r>
            <a:r>
              <a:rPr lang="en-GB" sz="9600" dirty="0">
                <a:solidFill>
                  <a:srgbClr val="142B54"/>
                </a:solidFill>
                <a:latin typeface="Glober SemiBold" pitchFamily="50" charset="0"/>
              </a:rPr>
              <a:t> </a:t>
            </a:r>
            <a:endParaRPr lang="en-GB" sz="9600" dirty="0">
              <a:solidFill>
                <a:srgbClr val="142B54"/>
              </a:solidFill>
              <a:highlight>
                <a:srgbClr val="FFFF00"/>
              </a:highlight>
              <a:latin typeface="Glober SemiBold" pitchFamily="50" charset="0"/>
            </a:endParaRPr>
          </a:p>
          <a:p>
            <a:endParaRPr lang="en-GB" sz="9600" dirty="0"/>
          </a:p>
          <a:p>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1281" t="41424" r="25034" b="13576"/>
          <a:stretch/>
        </p:blipFill>
        <p:spPr>
          <a:xfrm>
            <a:off x="10665593" y="3840479"/>
            <a:ext cx="1376413" cy="2906830"/>
          </a:xfrm>
          <a:prstGeom prst="rect">
            <a:avLst/>
          </a:prstGeom>
        </p:spPr>
      </p:pic>
    </p:spTree>
    <p:extLst>
      <p:ext uri="{BB962C8B-B14F-4D97-AF65-F5344CB8AC3E}">
        <p14:creationId xmlns:p14="http://schemas.microsoft.com/office/powerpoint/2010/main" val="74569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4D36-5A82-974E-9044-E4FA272E29AA}"/>
              </a:ext>
            </a:extLst>
          </p:cNvPr>
          <p:cNvSpPr>
            <a:spLocks noGrp="1"/>
          </p:cNvSpPr>
          <p:nvPr>
            <p:ph type="title"/>
          </p:nvPr>
        </p:nvSpPr>
        <p:spPr>
          <a:xfrm>
            <a:off x="838200" y="145376"/>
            <a:ext cx="10515600" cy="1325563"/>
          </a:xfrm>
        </p:spPr>
        <p:txBody>
          <a:bodyPr/>
          <a:lstStyle/>
          <a:p>
            <a:pPr algn="ctr"/>
            <a:r>
              <a:rPr lang="en-US" b="1" dirty="0">
                <a:solidFill>
                  <a:srgbClr val="142B54"/>
                </a:solidFill>
                <a:latin typeface="Glober Bold" pitchFamily="50" charset="0"/>
              </a:rPr>
              <a:t>Summary</a:t>
            </a:r>
          </a:p>
        </p:txBody>
      </p:sp>
      <p:sp>
        <p:nvSpPr>
          <p:cNvPr id="3" name="Content Placeholder 2">
            <a:extLst>
              <a:ext uri="{FF2B5EF4-FFF2-40B4-BE49-F238E27FC236}">
                <a16:creationId xmlns:a16="http://schemas.microsoft.com/office/drawing/2014/main" id="{9992FC11-3F48-7541-AA32-9967D1C139AC}"/>
              </a:ext>
            </a:extLst>
          </p:cNvPr>
          <p:cNvSpPr>
            <a:spLocks noGrp="1"/>
          </p:cNvSpPr>
          <p:nvPr>
            <p:ph idx="1"/>
          </p:nvPr>
        </p:nvSpPr>
        <p:spPr>
          <a:xfrm>
            <a:off x="838200" y="1530074"/>
            <a:ext cx="10515600" cy="4962801"/>
          </a:xfrm>
        </p:spPr>
        <p:txBody>
          <a:bodyPr>
            <a:normAutofit fontScale="25000" lnSpcReduction="20000"/>
          </a:bodyPr>
          <a:lstStyle/>
          <a:p>
            <a:r>
              <a:rPr lang="en-US" sz="8600" dirty="0">
                <a:solidFill>
                  <a:srgbClr val="142B54"/>
                </a:solidFill>
                <a:latin typeface="Glober SemiBold" pitchFamily="50" charset="0"/>
              </a:rPr>
              <a:t>We have looked at what wellbeing means and the different types of wellbeing</a:t>
            </a:r>
          </a:p>
          <a:p>
            <a:r>
              <a:rPr lang="en-US" sz="8600" dirty="0">
                <a:solidFill>
                  <a:srgbClr val="142B54"/>
                </a:solidFill>
                <a:latin typeface="Glober SemiBold" pitchFamily="50" charset="0"/>
              </a:rPr>
              <a:t>We have talked about why wellbeing is important in the workplace</a:t>
            </a:r>
          </a:p>
          <a:p>
            <a:r>
              <a:rPr lang="en-US" sz="8600" dirty="0">
                <a:solidFill>
                  <a:srgbClr val="142B54"/>
                </a:solidFill>
                <a:latin typeface="Glober SemiBold" pitchFamily="50" charset="0"/>
              </a:rPr>
              <a:t>We have spent time thinking about what you can do to remain healthy whilst working virtually</a:t>
            </a:r>
          </a:p>
          <a:p>
            <a:r>
              <a:rPr lang="en-US" sz="8600" dirty="0">
                <a:solidFill>
                  <a:srgbClr val="142B54"/>
                </a:solidFill>
                <a:latin typeface="Glober SemiBold" pitchFamily="50" charset="0"/>
              </a:rPr>
              <a:t>We have worked through some hints and tips around how to maintain your wellbeing </a:t>
            </a:r>
          </a:p>
          <a:p>
            <a:r>
              <a:rPr lang="en-US" sz="8600" dirty="0">
                <a:solidFill>
                  <a:srgbClr val="142B54"/>
                </a:solidFill>
                <a:latin typeface="Glober SemiBold" pitchFamily="50" charset="0"/>
              </a:rPr>
              <a:t>We have reviewed what support is available to you </a:t>
            </a:r>
            <a:endParaRPr lang="en-US" sz="7000" dirty="0">
              <a:solidFill>
                <a:srgbClr val="142B54"/>
              </a:solidFill>
              <a:latin typeface="Glober SemiBold" pitchFamily="50" charset="0"/>
            </a:endParaRPr>
          </a:p>
          <a:p>
            <a:pPr marL="0" indent="0" algn="ctr">
              <a:buNone/>
            </a:pPr>
            <a:endParaRPr lang="en-US" sz="7400" i="1" dirty="0">
              <a:solidFill>
                <a:srgbClr val="142B54"/>
              </a:solidFill>
              <a:latin typeface="Glober SemiBold" pitchFamily="50" charset="0"/>
            </a:endParaRPr>
          </a:p>
          <a:p>
            <a:pPr marL="0" indent="0" algn="ctr">
              <a:buNone/>
            </a:pPr>
            <a:r>
              <a:rPr lang="en-US" sz="7400" i="1" dirty="0">
                <a:solidFill>
                  <a:srgbClr val="142B54"/>
                </a:solidFill>
                <a:latin typeface="Glober SemiBold" pitchFamily="50" charset="0"/>
              </a:rPr>
              <a:t>Virtual working can be fun so take the opportunity to be as prepared as you can be to enjoy it! </a:t>
            </a:r>
          </a:p>
          <a:p>
            <a:pPr marL="0" indent="0" algn="ctr">
              <a:buNone/>
            </a:pPr>
            <a:r>
              <a:rPr lang="en-US" sz="7400" i="1" dirty="0">
                <a:solidFill>
                  <a:srgbClr val="142B54"/>
                </a:solidFill>
                <a:latin typeface="Glober SemiBold" pitchFamily="50" charset="0"/>
              </a:rPr>
              <a:t>Why don’t you share what you have learnt with your friends and help them be prepared too…</a:t>
            </a:r>
          </a:p>
          <a:p>
            <a:pPr marL="0" indent="0" algn="ctr">
              <a:buNone/>
            </a:pPr>
            <a:endParaRPr lang="en-US" sz="7400" i="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41"/>
            <a:ext cx="3330341" cy="1427435"/>
          </a:xfrm>
          <a:prstGeom prst="rect">
            <a:avLst/>
          </a:prstGeom>
        </p:spPr>
      </p:pic>
    </p:spTree>
    <p:extLst>
      <p:ext uri="{BB962C8B-B14F-4D97-AF65-F5344CB8AC3E}">
        <p14:creationId xmlns:p14="http://schemas.microsoft.com/office/powerpoint/2010/main" val="2108754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82" y="1071373"/>
            <a:ext cx="10515600" cy="730441"/>
          </a:xfrm>
        </p:spPr>
        <p:txBody>
          <a:bodyPr/>
          <a:lstStyle/>
          <a:p>
            <a:pPr algn="ctr"/>
            <a:r>
              <a:rPr lang="en-GB" b="1" dirty="0">
                <a:solidFill>
                  <a:srgbClr val="142B54"/>
                </a:solidFill>
                <a:latin typeface="Glober Bold" pitchFamily="50" charset="0"/>
              </a:rPr>
              <a:t>WHAT IS VIRTUAL WORKING</a:t>
            </a:r>
            <a:r>
              <a:rPr lang="en-GB" b="1" dirty="0">
                <a:solidFill>
                  <a:srgbClr val="323360"/>
                </a:solidFill>
                <a:latin typeface="Glober Bold" pitchFamily="50" charset="0"/>
              </a:rPr>
              <a:t>?</a:t>
            </a:r>
          </a:p>
        </p:txBody>
      </p:sp>
      <p:sp>
        <p:nvSpPr>
          <p:cNvPr id="3" name="Content Placeholder 2"/>
          <p:cNvSpPr>
            <a:spLocks noGrp="1"/>
          </p:cNvSpPr>
          <p:nvPr>
            <p:ph idx="1"/>
          </p:nvPr>
        </p:nvSpPr>
        <p:spPr>
          <a:xfrm>
            <a:off x="884382" y="1826550"/>
            <a:ext cx="10515600" cy="676505"/>
          </a:xfrm>
        </p:spPr>
        <p:txBody>
          <a:bodyPr>
            <a:normAutofit fontScale="85000" lnSpcReduction="20000"/>
          </a:bodyPr>
          <a:lstStyle/>
          <a:p>
            <a:pPr marL="0" indent="0" algn="ctr">
              <a:buNone/>
            </a:pPr>
            <a:r>
              <a:rPr lang="en-GB" sz="2000" dirty="0">
                <a:solidFill>
                  <a:srgbClr val="142B54"/>
                </a:solidFill>
                <a:latin typeface="Glober SemiBold" pitchFamily="50" charset="0"/>
                <a:cs typeface="Arial" panose="020B0604020202020204" pitchFamily="34" charset="0"/>
              </a:rPr>
              <a:t>Employees carry out the tasks required of them in their job individually, from different locations (usually a home environment), rather than altogether in a central office location. </a:t>
            </a:r>
          </a:p>
          <a:p>
            <a:endParaRPr lang="en-GB" dirty="0"/>
          </a:p>
        </p:txBody>
      </p:sp>
      <p:sp>
        <p:nvSpPr>
          <p:cNvPr id="4" name="Title 1"/>
          <p:cNvSpPr txBox="1">
            <a:spLocks/>
          </p:cNvSpPr>
          <p:nvPr/>
        </p:nvSpPr>
        <p:spPr>
          <a:xfrm>
            <a:off x="884382" y="2929072"/>
            <a:ext cx="10515600" cy="7069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142B54"/>
                </a:solidFill>
                <a:latin typeface="Glober Bold" pitchFamily="50" charset="0"/>
              </a:rPr>
              <a:t>DID VIRTUAL WORKING EXIST BEFORE COVID-19?</a:t>
            </a:r>
          </a:p>
        </p:txBody>
      </p:sp>
      <p:sp>
        <p:nvSpPr>
          <p:cNvPr id="5" name="Content Placeholder 2"/>
          <p:cNvSpPr txBox="1">
            <a:spLocks/>
          </p:cNvSpPr>
          <p:nvPr/>
        </p:nvSpPr>
        <p:spPr>
          <a:xfrm>
            <a:off x="884382" y="3636026"/>
            <a:ext cx="10515600" cy="16727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rgbClr val="142B54"/>
                </a:solidFill>
                <a:latin typeface="Glober SemiBold" pitchFamily="50" charset="0"/>
                <a:cs typeface="Arial" panose="020B0604020202020204" pitchFamily="34" charset="0"/>
              </a:rPr>
              <a:t>Some businesses allowed employees the opportunity to work from home before Covid-19.</a:t>
            </a:r>
          </a:p>
          <a:p>
            <a:pPr marL="457200" lvl="1" indent="0" algn="ctr">
              <a:buNone/>
            </a:pPr>
            <a:endParaRPr lang="en-GB" sz="2000" dirty="0">
              <a:solidFill>
                <a:srgbClr val="142B54"/>
              </a:solidFill>
              <a:latin typeface="Glober SemiBold" pitchFamily="50" charset="0"/>
              <a:cs typeface="Arial" panose="020B0604020202020204" pitchFamily="34" charset="0"/>
            </a:endParaRPr>
          </a:p>
          <a:p>
            <a:pPr marL="0" indent="0" algn="ctr">
              <a:buNone/>
            </a:pPr>
            <a:r>
              <a:rPr lang="en-GB" sz="2000" dirty="0">
                <a:solidFill>
                  <a:srgbClr val="142B54"/>
                </a:solidFill>
                <a:latin typeface="Glober SemiBold" pitchFamily="50" charset="0"/>
                <a:cs typeface="Arial" panose="020B0604020202020204" pitchFamily="34" charset="0"/>
              </a:rPr>
              <a:t>The government guidelines remain that people should continue to work from home if they are able to do so.  Covid-19 has forced businesses to put provisions in place to ensure that employees can carry out their job effectively from home. </a:t>
            </a:r>
          </a:p>
          <a:p>
            <a:pPr algn="ctr"/>
            <a:endParaRPr lang="en-GB"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3175" r="66372" b="62190"/>
          <a:stretch/>
        </p:blipFill>
        <p:spPr>
          <a:xfrm>
            <a:off x="10035425" y="5505651"/>
            <a:ext cx="1957654" cy="1225402"/>
          </a:xfrm>
          <a:prstGeom prst="rect">
            <a:avLst/>
          </a:prstGeom>
        </p:spPr>
      </p:pic>
    </p:spTree>
    <p:extLst>
      <p:ext uri="{BB962C8B-B14F-4D97-AF65-F5344CB8AC3E}">
        <p14:creationId xmlns:p14="http://schemas.microsoft.com/office/powerpoint/2010/main" val="391186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88169830"/>
              </p:ext>
            </p:extLst>
          </p:nvPr>
        </p:nvGraphicFramePr>
        <p:xfrm>
          <a:off x="780449" y="1106905"/>
          <a:ext cx="10515600" cy="5647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50546B1-0892-7547-BB79-A06A32ED5725}"/>
              </a:ext>
            </a:extLst>
          </p:cNvPr>
          <p:cNvSpPr txBox="1"/>
          <p:nvPr/>
        </p:nvSpPr>
        <p:spPr>
          <a:xfrm>
            <a:off x="1204172" y="229533"/>
            <a:ext cx="7404463" cy="769441"/>
          </a:xfrm>
          <a:prstGeom prst="rect">
            <a:avLst/>
          </a:prstGeom>
          <a:noFill/>
        </p:spPr>
        <p:txBody>
          <a:bodyPr wrap="none" rtlCol="0">
            <a:spAutoFit/>
          </a:bodyPr>
          <a:lstStyle/>
          <a:p>
            <a:r>
              <a:rPr lang="en-US" sz="4400" b="1" dirty="0">
                <a:solidFill>
                  <a:srgbClr val="142B54"/>
                </a:solidFill>
                <a:latin typeface="Glober Bold" pitchFamily="50" charset="0"/>
                <a:cs typeface="Calibri" panose="020F0502020204030204" pitchFamily="34" charset="0"/>
              </a:rPr>
              <a:t>The impact of virtual working</a:t>
            </a:r>
            <a:endParaRPr lang="en-US" sz="4400" b="1" dirty="0">
              <a:solidFill>
                <a:srgbClr val="142B54"/>
              </a:solidFill>
              <a:latin typeface="Glober Bold" pitchFamily="50"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33371" t="37360" r="33386" b="38455"/>
          <a:stretch/>
        </p:blipFill>
        <p:spPr>
          <a:xfrm>
            <a:off x="10110561" y="5553777"/>
            <a:ext cx="1930644" cy="1200130"/>
          </a:xfrm>
          <a:prstGeom prst="rect">
            <a:avLst/>
          </a:prstGeom>
        </p:spPr>
      </p:pic>
    </p:spTree>
    <p:extLst>
      <p:ext uri="{BB962C8B-B14F-4D97-AF65-F5344CB8AC3E}">
        <p14:creationId xmlns:p14="http://schemas.microsoft.com/office/powerpoint/2010/main" val="192702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23" y="466191"/>
            <a:ext cx="10515600" cy="1325563"/>
          </a:xfrm>
        </p:spPr>
        <p:txBody>
          <a:bodyPr/>
          <a:lstStyle/>
          <a:p>
            <a:pPr algn="ctr"/>
            <a:r>
              <a:rPr lang="en-GB" b="1" dirty="0">
                <a:solidFill>
                  <a:srgbClr val="142B54"/>
                </a:solidFill>
                <a:latin typeface="Glober Bold" pitchFamily="50" charset="0"/>
              </a:rPr>
              <a:t>WHAT DOES THIS MEAN FOR THE FUTURE?</a:t>
            </a:r>
          </a:p>
        </p:txBody>
      </p:sp>
      <p:sp>
        <p:nvSpPr>
          <p:cNvPr id="3" name="Content Placeholder 2"/>
          <p:cNvSpPr>
            <a:spLocks noGrp="1"/>
          </p:cNvSpPr>
          <p:nvPr>
            <p:ph idx="1"/>
          </p:nvPr>
        </p:nvSpPr>
        <p:spPr>
          <a:xfrm>
            <a:off x="770823" y="2069432"/>
            <a:ext cx="10381648" cy="2752826"/>
          </a:xfrm>
        </p:spPr>
        <p:txBody>
          <a:bodyPr>
            <a:normAutofit/>
          </a:bodyPr>
          <a:lstStyle/>
          <a:p>
            <a:pPr marL="0" indent="0" algn="ctr">
              <a:buNone/>
            </a:pPr>
            <a:r>
              <a:rPr lang="en-GB" sz="3200" dirty="0">
                <a:solidFill>
                  <a:srgbClr val="142B54"/>
                </a:solidFill>
                <a:latin typeface="Glober SemiBold" pitchFamily="50" charset="0"/>
                <a:cs typeface="Arial" panose="020B0604020202020204" pitchFamily="34" charset="0"/>
              </a:rPr>
              <a:t>The future is still uncertain as restrictions continue, however many businesses have already said that they do not envisage all staff returning to the office on a full-time basis and that an element of virtual working will remain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61394" r="66115" b="14421"/>
          <a:stretch/>
        </p:blipFill>
        <p:spPr>
          <a:xfrm>
            <a:off x="9991023" y="5459639"/>
            <a:ext cx="2030930" cy="1238560"/>
          </a:xfrm>
          <a:prstGeom prst="rect">
            <a:avLst/>
          </a:prstGeom>
        </p:spPr>
      </p:pic>
    </p:spTree>
    <p:extLst>
      <p:ext uri="{BB962C8B-B14F-4D97-AF65-F5344CB8AC3E}">
        <p14:creationId xmlns:p14="http://schemas.microsoft.com/office/powerpoint/2010/main" val="219414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GB" sz="4900" b="1" dirty="0">
                <a:solidFill>
                  <a:srgbClr val="142B54"/>
                </a:solidFill>
                <a:latin typeface="Glober Bold" pitchFamily="50" charset="0"/>
              </a:rPr>
              <a:t>ACTIVITY</a:t>
            </a:r>
            <a:endParaRPr lang="en-GB" dirty="0">
              <a:solidFill>
                <a:srgbClr val="142B54"/>
              </a:solidFill>
              <a:latin typeface="Glober Bold" pitchFamily="50" charset="0"/>
            </a:endParaRPr>
          </a:p>
        </p:txBody>
      </p:sp>
      <p:sp>
        <p:nvSpPr>
          <p:cNvPr id="3" name="Content Placeholder 2"/>
          <p:cNvSpPr>
            <a:spLocks noGrp="1"/>
          </p:cNvSpPr>
          <p:nvPr>
            <p:ph idx="1"/>
          </p:nvPr>
        </p:nvSpPr>
        <p:spPr>
          <a:xfrm>
            <a:off x="1662964" y="1690688"/>
            <a:ext cx="8866071" cy="4351338"/>
          </a:xfrm>
        </p:spPr>
        <p:txBody>
          <a:bodyPr/>
          <a:lstStyle/>
          <a:p>
            <a:pPr marL="0" indent="0" algn="ctr">
              <a:buNone/>
            </a:pPr>
            <a:endParaRPr lang="en-US" dirty="0">
              <a:solidFill>
                <a:srgbClr val="323360"/>
              </a:solidFill>
              <a:latin typeface="Trebuchet MS" panose="020B0703020202090204" pitchFamily="34" charset="0"/>
              <a:cs typeface="Arial" panose="020B0604020202020204" pitchFamily="34" charset="0"/>
            </a:endParaRPr>
          </a:p>
          <a:p>
            <a:pPr marL="0" indent="0" algn="ctr">
              <a:buNone/>
            </a:pPr>
            <a:endParaRPr lang="en-US" dirty="0">
              <a:solidFill>
                <a:srgbClr val="323360"/>
              </a:solidFill>
              <a:latin typeface="Trebuchet MS" panose="020B0703020202090204" pitchFamily="34" charset="0"/>
              <a:cs typeface="Arial" panose="020B0604020202020204" pitchFamily="34" charset="0"/>
            </a:endParaRPr>
          </a:p>
          <a:p>
            <a:pPr marL="0" indent="0" algn="ctr">
              <a:buNone/>
            </a:pPr>
            <a:r>
              <a:rPr lang="en-US" dirty="0">
                <a:solidFill>
                  <a:srgbClr val="142B54"/>
                </a:solidFill>
                <a:latin typeface="Glober SemiBold" pitchFamily="50" charset="0"/>
                <a:cs typeface="Arial" panose="020B0604020202020204" pitchFamily="34" charset="0"/>
              </a:rPr>
              <a:t>Break into small groups</a:t>
            </a:r>
            <a:r>
              <a:rPr lang="en-US" dirty="0" smtClean="0">
                <a:solidFill>
                  <a:srgbClr val="142B54"/>
                </a:solidFill>
                <a:latin typeface="Glober SemiBold" pitchFamily="50" charset="0"/>
                <a:cs typeface="Arial" panose="020B0604020202020204" pitchFamily="34" charset="0"/>
              </a:rPr>
              <a:t>…</a:t>
            </a:r>
          </a:p>
          <a:p>
            <a:pPr marL="0" indent="0" algn="ctr">
              <a:buNone/>
            </a:pPr>
            <a:endParaRPr lang="en-GB" dirty="0">
              <a:solidFill>
                <a:srgbClr val="142B54"/>
              </a:solidFill>
              <a:latin typeface="Glober SemiBold" pitchFamily="50" charset="0"/>
              <a:cs typeface="Arial" panose="020B0604020202020204" pitchFamily="34" charset="0"/>
            </a:endParaRPr>
          </a:p>
          <a:p>
            <a:pPr marL="0" indent="0" algn="ctr">
              <a:buNone/>
            </a:pPr>
            <a:r>
              <a:rPr lang="en-GB" i="1" dirty="0">
                <a:solidFill>
                  <a:srgbClr val="142B54"/>
                </a:solidFill>
                <a:latin typeface="Glober SemiBold" pitchFamily="50" charset="0"/>
                <a:cs typeface="Arial" panose="020B0604020202020204" pitchFamily="34" charset="0"/>
              </a:rPr>
              <a:t>Based on what we have discussed so far, what do you think the </a:t>
            </a:r>
            <a:r>
              <a:rPr lang="en-GB" b="1" i="1" dirty="0">
                <a:solidFill>
                  <a:srgbClr val="142B54"/>
                </a:solidFill>
                <a:latin typeface="Glober SemiBold" pitchFamily="50" charset="0"/>
                <a:cs typeface="Arial" panose="020B0604020202020204" pitchFamily="34" charset="0"/>
              </a:rPr>
              <a:t>three </a:t>
            </a:r>
            <a:r>
              <a:rPr lang="en-GB" i="1" dirty="0">
                <a:solidFill>
                  <a:srgbClr val="142B54"/>
                </a:solidFill>
                <a:latin typeface="Glober SemiBold" pitchFamily="50" charset="0"/>
                <a:cs typeface="Arial" panose="020B0604020202020204" pitchFamily="34" charset="0"/>
              </a:rPr>
              <a:t>biggest advantages and </a:t>
            </a:r>
            <a:r>
              <a:rPr lang="en-GB" b="1" i="1" dirty="0">
                <a:solidFill>
                  <a:srgbClr val="142B54"/>
                </a:solidFill>
                <a:latin typeface="Glober SemiBold" pitchFamily="50" charset="0"/>
                <a:cs typeface="Arial" panose="020B0604020202020204" pitchFamily="34" charset="0"/>
              </a:rPr>
              <a:t>three</a:t>
            </a:r>
            <a:r>
              <a:rPr lang="en-GB" i="1" dirty="0">
                <a:solidFill>
                  <a:srgbClr val="142B54"/>
                </a:solidFill>
                <a:latin typeface="Glober SemiBold" pitchFamily="50" charset="0"/>
                <a:cs typeface="Arial" panose="020B0604020202020204" pitchFamily="34" charset="0"/>
              </a:rPr>
              <a:t> biggest disadvantages are about virtual working?</a:t>
            </a:r>
          </a:p>
          <a:p>
            <a:pPr marL="0" indent="0" algn="ctr">
              <a:buNone/>
            </a:pPr>
            <a:endParaRPr lang="en-GB" i="1" dirty="0">
              <a:solidFill>
                <a:srgbClr val="323360"/>
              </a:solidFill>
              <a:latin typeface="Trebuchet MS" panose="020B070302020209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144" y="4053840"/>
            <a:ext cx="1566219" cy="2804160"/>
          </a:xfrm>
          <a:prstGeom prst="rect">
            <a:avLst/>
          </a:prstGeom>
        </p:spPr>
      </p:pic>
    </p:spTree>
    <p:extLst>
      <p:ext uri="{BB962C8B-B14F-4D97-AF65-F5344CB8AC3E}">
        <p14:creationId xmlns:p14="http://schemas.microsoft.com/office/powerpoint/2010/main" val="45954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52488"/>
            <a:ext cx="10515600" cy="1325563"/>
          </a:xfrm>
        </p:spPr>
        <p:txBody>
          <a:bodyPr>
            <a:noAutofit/>
          </a:bodyPr>
          <a:lstStyle/>
          <a:p>
            <a:pPr algn="ctr"/>
            <a:r>
              <a:rPr lang="en-GB" b="1" dirty="0">
                <a:solidFill>
                  <a:srgbClr val="142B54"/>
                </a:solidFill>
                <a:latin typeface="Glober Bold" pitchFamily="50" charset="0"/>
              </a:rPr>
              <a:t>An opportunity to hear directly from young people about what virtual working means to them…</a:t>
            </a:r>
          </a:p>
        </p:txBody>
      </p:sp>
      <p:sp>
        <p:nvSpPr>
          <p:cNvPr id="3" name="Content Placeholder 2"/>
          <p:cNvSpPr>
            <a:spLocks noGrp="1"/>
          </p:cNvSpPr>
          <p:nvPr>
            <p:ph idx="1"/>
          </p:nvPr>
        </p:nvSpPr>
        <p:spPr>
          <a:xfrm>
            <a:off x="633411" y="2695071"/>
            <a:ext cx="10925174" cy="3481889"/>
          </a:xfrm>
        </p:spPr>
        <p:txBody>
          <a:bodyPr/>
          <a:lstStyle/>
          <a:p>
            <a:pPr marL="0" indent="0" algn="ctr">
              <a:buNone/>
            </a:pPr>
            <a:endParaRPr lang="en-GB" dirty="0"/>
          </a:p>
          <a:p>
            <a:pPr marL="0" indent="0" algn="ctr">
              <a:buNone/>
            </a:pPr>
            <a:r>
              <a:rPr lang="en-GB" u="sng" dirty="0">
                <a:latin typeface="Glober SemiBold" pitchFamily="50" charset="0"/>
                <a:hlinkClick r:id="rId3"/>
              </a:rPr>
              <a:t>https://www.youtube.com/watch?v=AeKVJVLHZkM&amp;t=12s</a:t>
            </a:r>
            <a:endParaRPr lang="en-GB" u="sng" dirty="0">
              <a:latin typeface="Glober SemiBold" pitchFamily="50" charset="0"/>
            </a:endParaRPr>
          </a:p>
          <a:p>
            <a:pPr marL="0" indent="0" algn="ctr">
              <a:buNone/>
            </a:pPr>
            <a:endParaRPr lang="en-GB" b="1" dirty="0"/>
          </a:p>
          <a:p>
            <a:pPr marL="0" indent="0" algn="ctr">
              <a:buNone/>
            </a:pPr>
            <a:r>
              <a:rPr lang="en-GB" b="1" dirty="0"/>
              <a:t>                                               </a:t>
            </a:r>
          </a:p>
          <a:p>
            <a:pPr marL="0" indent="0" algn="ctr">
              <a:buNone/>
            </a:pPr>
            <a:endParaRPr lang="en-GB" sz="2000" dirty="0"/>
          </a:p>
          <a:p>
            <a:pPr marL="0" indent="0" algn="ctr">
              <a:buNone/>
            </a:pPr>
            <a:r>
              <a:rPr lang="en-GB" sz="2000" dirty="0">
                <a:latin typeface="Glober SemiBold" pitchFamily="50" charset="0"/>
              </a:rPr>
              <a:t>06:07 mins </a:t>
            </a:r>
          </a:p>
        </p:txBody>
      </p:sp>
      <p:pic>
        <p:nvPicPr>
          <p:cNvPr id="6" name="Picture 5">
            <a:extLst>
              <a:ext uri="{FF2B5EF4-FFF2-40B4-BE49-F238E27FC236}">
                <a16:creationId xmlns:a16="http://schemas.microsoft.com/office/drawing/2014/main" id="{F765C924-6BAF-BD43-A956-183CC9256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90" y="4143709"/>
            <a:ext cx="3346417" cy="584615"/>
          </a:xfrm>
          <a:prstGeom prst="rect">
            <a:avLst/>
          </a:prstGeom>
        </p:spPr>
      </p:pic>
    </p:spTree>
    <p:extLst>
      <p:ext uri="{BB962C8B-B14F-4D97-AF65-F5344CB8AC3E}">
        <p14:creationId xmlns:p14="http://schemas.microsoft.com/office/powerpoint/2010/main" val="2007949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00DB-F2F3-984C-A075-F48EB61402EA}"/>
              </a:ext>
            </a:extLst>
          </p:cNvPr>
          <p:cNvSpPr>
            <a:spLocks noGrp="1"/>
          </p:cNvSpPr>
          <p:nvPr>
            <p:ph type="title"/>
          </p:nvPr>
        </p:nvSpPr>
        <p:spPr>
          <a:xfrm>
            <a:off x="777240" y="204525"/>
            <a:ext cx="10515600" cy="1325563"/>
          </a:xfrm>
        </p:spPr>
        <p:txBody>
          <a:bodyPr/>
          <a:lstStyle/>
          <a:p>
            <a:pPr algn="ctr"/>
            <a:r>
              <a:rPr lang="en-US" b="1" dirty="0">
                <a:solidFill>
                  <a:srgbClr val="142B54"/>
                </a:solidFill>
                <a:latin typeface="Glober Bold" pitchFamily="50" charset="0"/>
              </a:rPr>
              <a:t>Summary</a:t>
            </a:r>
          </a:p>
        </p:txBody>
      </p:sp>
      <p:sp>
        <p:nvSpPr>
          <p:cNvPr id="3" name="Content Placeholder 2">
            <a:extLst>
              <a:ext uri="{FF2B5EF4-FFF2-40B4-BE49-F238E27FC236}">
                <a16:creationId xmlns:a16="http://schemas.microsoft.com/office/drawing/2014/main" id="{876DCC09-A984-AF49-B74E-C1DD9F8DD82F}"/>
              </a:ext>
            </a:extLst>
          </p:cNvPr>
          <p:cNvSpPr>
            <a:spLocks noGrp="1"/>
          </p:cNvSpPr>
          <p:nvPr>
            <p:ph idx="1"/>
          </p:nvPr>
        </p:nvSpPr>
        <p:spPr>
          <a:xfrm>
            <a:off x="924827" y="1751469"/>
            <a:ext cx="10515600" cy="4351338"/>
          </a:xfrm>
        </p:spPr>
        <p:txBody>
          <a:bodyPr>
            <a:normAutofit fontScale="92500" lnSpcReduction="20000"/>
          </a:bodyPr>
          <a:lstStyle/>
          <a:p>
            <a:r>
              <a:rPr lang="en-US" dirty="0">
                <a:solidFill>
                  <a:srgbClr val="142B54"/>
                </a:solidFill>
                <a:latin typeface="Glober SemiBold" pitchFamily="50" charset="0"/>
              </a:rPr>
              <a:t>Virtual working is here to stay!</a:t>
            </a:r>
          </a:p>
          <a:p>
            <a:r>
              <a:rPr lang="en-US" dirty="0">
                <a:solidFill>
                  <a:srgbClr val="142B54"/>
                </a:solidFill>
                <a:latin typeface="Glober SemiBold" pitchFamily="50" charset="0"/>
              </a:rPr>
              <a:t> We have looked at what this means in practice</a:t>
            </a:r>
          </a:p>
          <a:p>
            <a:r>
              <a:rPr lang="en-US" dirty="0">
                <a:solidFill>
                  <a:srgbClr val="142B54"/>
                </a:solidFill>
                <a:latin typeface="Glober SemiBold" pitchFamily="50" charset="0"/>
              </a:rPr>
              <a:t> We have discussed what are the advantages and disadvantages</a:t>
            </a:r>
          </a:p>
          <a:p>
            <a:r>
              <a:rPr lang="en-US" dirty="0">
                <a:solidFill>
                  <a:srgbClr val="142B54"/>
                </a:solidFill>
                <a:latin typeface="Glober SemiBold" pitchFamily="50" charset="0"/>
              </a:rPr>
              <a:t> We have listened to young people and business telling us about their experiences of virtual working</a:t>
            </a:r>
          </a:p>
          <a:p>
            <a:pPr marL="0" indent="0">
              <a:buNone/>
            </a:pPr>
            <a:endParaRPr lang="en-US" dirty="0">
              <a:solidFill>
                <a:srgbClr val="142B54"/>
              </a:solidFill>
              <a:latin typeface="Glober SemiBold" pitchFamily="50" charset="0"/>
            </a:endParaRPr>
          </a:p>
          <a:p>
            <a:pPr marL="0" indent="0" algn="ctr">
              <a:buNone/>
            </a:pPr>
            <a:r>
              <a:rPr lang="en-US" i="1" dirty="0">
                <a:solidFill>
                  <a:srgbClr val="142B54"/>
                </a:solidFill>
                <a:latin typeface="Glober SemiBold" pitchFamily="50" charset="0"/>
              </a:rPr>
              <a:t>Take some time over the next few days to think about what virtual working will mean for you.  Think about how you can prepare yourself to do the best you can when it happens!...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41"/>
            <a:ext cx="3330341" cy="1427435"/>
          </a:xfrm>
          <a:prstGeom prst="rect">
            <a:avLst/>
          </a:prstGeom>
        </p:spPr>
      </p:pic>
    </p:spTree>
    <p:extLst>
      <p:ext uri="{BB962C8B-B14F-4D97-AF65-F5344CB8AC3E}">
        <p14:creationId xmlns:p14="http://schemas.microsoft.com/office/powerpoint/2010/main" val="389616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538C1B2-5A2D-4F68-BBED-24D5917A1428}"/>
              </a:ext>
            </a:extLst>
          </p:cNvPr>
          <p:cNvGrpSpPr/>
          <p:nvPr/>
        </p:nvGrpSpPr>
        <p:grpSpPr>
          <a:xfrm>
            <a:off x="272955" y="364011"/>
            <a:ext cx="11929766" cy="6050437"/>
            <a:chOff x="272955" y="364011"/>
            <a:chExt cx="11929766" cy="6050437"/>
          </a:xfrm>
        </p:grpSpPr>
        <p:pic>
          <p:nvPicPr>
            <p:cNvPr id="1026" name="4FD8A26B-C80B-4396-BE14-3E41226A1D5E" descr="36736768-E917-4A82-A9AF-5D20C2F3D85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32" t="59099" r="5561" b="447"/>
            <a:stretch/>
          </p:blipFill>
          <p:spPr bwMode="auto">
            <a:xfrm>
              <a:off x="8077851" y="3766781"/>
              <a:ext cx="4124870" cy="247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4FD8A26B-C80B-4396-BE14-3E41226A1D5E" descr="36736768-E917-4A82-A9AF-5D20C2F3D85E">
              <a:extLst>
                <a:ext uri="{FF2B5EF4-FFF2-40B4-BE49-F238E27FC236}">
                  <a16:creationId xmlns:a16="http://schemas.microsoft.com/office/drawing/2014/main" id="{C7FB8692-31EA-422F-BC2E-8D3D5FCD6B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04" r="-1213" b="61297"/>
            <a:stretch/>
          </p:blipFill>
          <p:spPr bwMode="auto">
            <a:xfrm>
              <a:off x="8461612" y="364011"/>
              <a:ext cx="3098040" cy="236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4FD8A26B-C80B-4396-BE14-3E41226A1D5E" descr="36736768-E917-4A82-A9AF-5D20C2F3D85E">
              <a:extLst>
                <a:ext uri="{FF2B5EF4-FFF2-40B4-BE49-F238E27FC236}">
                  <a16:creationId xmlns:a16="http://schemas.microsoft.com/office/drawing/2014/main" id="{9D81ABD7-1BFA-4B4E-9B2E-2D81617C75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8" t="36024" r="57325" b="20658"/>
            <a:stretch/>
          </p:blipFill>
          <p:spPr bwMode="auto">
            <a:xfrm>
              <a:off x="272955" y="3766781"/>
              <a:ext cx="3671248" cy="264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1C8F42-18FF-417C-8CE8-8E6135EA02C4}"/>
                </a:ext>
              </a:extLst>
            </p:cNvPr>
            <p:cNvSpPr txBox="1"/>
            <p:nvPr/>
          </p:nvSpPr>
          <p:spPr>
            <a:xfrm>
              <a:off x="2108579" y="1074634"/>
              <a:ext cx="7592206" cy="3046988"/>
            </a:xfrm>
            <a:prstGeom prst="rect">
              <a:avLst/>
            </a:prstGeom>
            <a:noFill/>
          </p:spPr>
          <p:txBody>
            <a:bodyPr wrap="square" rtlCol="0">
              <a:spAutoFit/>
            </a:bodyPr>
            <a:lstStyle/>
            <a:p>
              <a:pPr algn="ctr"/>
              <a:r>
                <a:rPr lang="en-GB" sz="9600" dirty="0" smtClean="0">
                  <a:solidFill>
                    <a:srgbClr val="142B54"/>
                  </a:solidFill>
                  <a:latin typeface="Glober Bold" pitchFamily="50" charset="0"/>
                </a:rPr>
                <a:t>Working </a:t>
              </a:r>
              <a:r>
                <a:rPr lang="en-GB" sz="9600" dirty="0">
                  <a:solidFill>
                    <a:srgbClr val="142B54"/>
                  </a:solidFill>
                  <a:latin typeface="Glober Bold" pitchFamily="50" charset="0"/>
                </a:rPr>
                <a:t>Virtually </a:t>
              </a:r>
            </a:p>
          </p:txBody>
        </p:sp>
        <p:sp>
          <p:nvSpPr>
            <p:cNvPr id="5" name="Rectangle 4">
              <a:extLst>
                <a:ext uri="{FF2B5EF4-FFF2-40B4-BE49-F238E27FC236}">
                  <a16:creationId xmlns:a16="http://schemas.microsoft.com/office/drawing/2014/main" id="{6E506930-4F75-4AC6-B6BD-95671682EEC3}"/>
                </a:ext>
              </a:extLst>
            </p:cNvPr>
            <p:cNvSpPr/>
            <p:nvPr/>
          </p:nvSpPr>
          <p:spPr>
            <a:xfrm>
              <a:off x="2464071" y="3766781"/>
              <a:ext cx="1480132" cy="7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6310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4510</Words>
  <Application>Microsoft Office PowerPoint</Application>
  <PresentationFormat>Widescreen</PresentationFormat>
  <Paragraphs>383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Glober Bold</vt:lpstr>
      <vt:lpstr>Glober SemiBold</vt:lpstr>
      <vt:lpstr>Trebuchet MS</vt:lpstr>
      <vt:lpstr>Office Theme</vt:lpstr>
      <vt:lpstr>PowerPoint Presentation</vt:lpstr>
      <vt:lpstr>Setting the Scene</vt:lpstr>
      <vt:lpstr>WHAT IS VIRTUAL WORKING?</vt:lpstr>
      <vt:lpstr>PowerPoint Presentation</vt:lpstr>
      <vt:lpstr>WHAT DOES THIS MEAN FOR THE FUTURE?</vt:lpstr>
      <vt:lpstr>ACTIVITY</vt:lpstr>
      <vt:lpstr>An opportunity to hear directly from young people about what virtual working means to them…</vt:lpstr>
      <vt:lpstr>Summary</vt:lpstr>
      <vt:lpstr>PowerPoint Presentation</vt:lpstr>
      <vt:lpstr>On Boarding</vt:lpstr>
      <vt:lpstr>Activity</vt:lpstr>
      <vt:lpstr>An opportunity to hear directly from an employer about onboarding and virtual working …</vt:lpstr>
      <vt:lpstr>Pre On Boarding – before you start</vt:lpstr>
      <vt:lpstr>On Boarding </vt:lpstr>
      <vt:lpstr>On Boarding and Working Virtually </vt:lpstr>
      <vt:lpstr>Working Virtually </vt:lpstr>
      <vt:lpstr>Summary</vt:lpstr>
      <vt:lpstr>PowerPoint Presentation</vt:lpstr>
      <vt:lpstr>Wellbeing</vt:lpstr>
      <vt:lpstr>Activity</vt:lpstr>
      <vt:lpstr>Hints &amp; Tips</vt:lpstr>
      <vt:lpstr> An opportunity to hear directly from young people about what support they have had while they have been working virtually …</vt:lpstr>
      <vt:lpstr>Available Support</vt:lpstr>
      <vt:lpstr>Summary</vt:lpstr>
    </vt:vector>
  </TitlesOfParts>
  <Company>First State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Skills for a New Way of Working</dc:title>
  <dc:creator>Hunter, Jennifer (UK)</dc:creator>
  <cp:lastModifiedBy>Sophie Dawes</cp:lastModifiedBy>
  <cp:revision>74</cp:revision>
  <dcterms:created xsi:type="dcterms:W3CDTF">2021-02-12T15:43:33Z</dcterms:created>
  <dcterms:modified xsi:type="dcterms:W3CDTF">2022-02-18T15:54:30Z</dcterms:modified>
</cp:coreProperties>
</file>